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772" r:id="rId1"/>
    <p:sldMasterId id="2147483788" r:id="rId2"/>
  </p:sldMasterIdLst>
  <p:notesMasterIdLst>
    <p:notesMasterId r:id="rId9"/>
  </p:notesMasterIdLst>
  <p:handoutMasterIdLst>
    <p:handoutMasterId r:id="rId10"/>
  </p:handoutMasterIdLst>
  <p:sldIdLst>
    <p:sldId id="266" r:id="rId3"/>
    <p:sldId id="4089" r:id="rId4"/>
    <p:sldId id="4087" r:id="rId5"/>
    <p:sldId id="4088" r:id="rId6"/>
    <p:sldId id="4073" r:id="rId7"/>
    <p:sldId id="3120" r:id="rId8"/>
  </p:sldIdLst>
  <p:sldSz cx="12192000" cy="6858000"/>
  <p:notesSz cx="7010400" cy="9296400"/>
  <p:embeddedFontLst>
    <p:embeddedFont>
      <p:font typeface="Arial Black" panose="020B0A04020102020204" pitchFamily="34" charset="0"/>
      <p:bold r:id="rId11"/>
    </p:embeddedFont>
    <p:embeddedFont>
      <p:font typeface="Bebas Neue" panose="020B0606020202050201" pitchFamily="34" charset="0"/>
      <p:regular r:id="rId12"/>
    </p:embeddedFont>
    <p:embeddedFont>
      <p:font typeface="Brandon Grotesque Bold" panose="020B0803020203060202" charset="0"/>
      <p:regular r:id="rId13"/>
      <p:bold r:id="rId14"/>
      <p:italic r:id="rId15"/>
      <p:boldItalic r:id="rId16"/>
    </p:embeddedFont>
    <p:embeddedFont>
      <p:font typeface="brandon_grotesquebold" panose="020B0604020202020204" charset="0"/>
      <p:regular r:id="rId17"/>
      <p:bold r:id="rId18"/>
      <p:italic r:id="rId19"/>
      <p:boldItalic r:id="rId20"/>
    </p:embeddedFont>
    <p:embeddedFont>
      <p:font typeface="Calibri" panose="020F0502020204030204" pitchFamily="34" charset="0"/>
      <p:regular r:id="rId21"/>
      <p:bold r:id="rId22"/>
      <p:italic r:id="rId23"/>
      <p:boldItalic r:id="rId24"/>
    </p:embeddedFont>
    <p:embeddedFont>
      <p:font typeface="Georgia" panose="02040502050405020303" pitchFamily="18" charset="0"/>
      <p:regular r:id="rId25"/>
      <p:bold r:id="rId26"/>
      <p:italic r:id="rId27"/>
      <p:boldItalic r:id="rId28"/>
    </p:embeddedFont>
    <p:embeddedFont>
      <p:font typeface="Lato Light" panose="020F0502020204030203" pitchFamily="34" charset="0"/>
      <p:regular r:id="rId29"/>
      <p:italic r:id="rId30"/>
    </p:embeddedFont>
    <p:embeddedFont>
      <p:font typeface="Merriweather" panose="00000500000000000000" pitchFamily="2" charset="0"/>
      <p:regular r:id="rId31"/>
      <p:bold r:id="rId32"/>
      <p:italic r:id="rId33"/>
      <p:boldItalic r:id="rId34"/>
    </p:embeddedFont>
    <p:embeddedFont>
      <p:font typeface="Poppins" panose="00000500000000000000" pitchFamily="2" charset="0"/>
      <p:regular r:id="rId35"/>
      <p:bold r:id="rId36"/>
      <p:italic r:id="rId37"/>
      <p:boldItalic r:id="rId3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13F7E0E-FA3F-BB4E-933A-15B2079CB19E}">
          <p14:sldIdLst>
            <p14:sldId id="266"/>
            <p14:sldId id="4089"/>
            <p14:sldId id="4087"/>
            <p14:sldId id="4088"/>
            <p14:sldId id="4073"/>
            <p14:sldId id="312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ce, Latoya" initials="TL" lastIdx="1" clrIdx="0">
    <p:extLst>
      <p:ext uri="{19B8F6BF-5375-455C-9EA6-DF929625EA0E}">
        <p15:presenceInfo xmlns:p15="http://schemas.microsoft.com/office/powerpoint/2012/main" userId="S-1-5-21-2075135373-636735452-313160118-30202" providerId="AD"/>
      </p:ext>
    </p:extLst>
  </p:cmAuthor>
  <p:cmAuthor id="2" name="Stancik, Caryn" initials="SC" lastIdx="1" clrIdx="1">
    <p:extLst>
      <p:ext uri="{19B8F6BF-5375-455C-9EA6-DF929625EA0E}">
        <p15:presenceInfo xmlns:p15="http://schemas.microsoft.com/office/powerpoint/2012/main" userId="S-1-5-21-2075135373-636735452-313160118-140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F58573"/>
    <a:srgbClr val="0C2340"/>
    <a:srgbClr val="25CCD8"/>
    <a:srgbClr val="E7E8E8"/>
    <a:srgbClr val="009BA6"/>
    <a:srgbClr val="21B6C1"/>
    <a:srgbClr val="26C9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85804" autoAdjust="0"/>
  </p:normalViewPr>
  <p:slideViewPr>
    <p:cSldViewPr snapToGrid="0" snapToObjects="1" showGuides="1">
      <p:cViewPr varScale="1">
        <p:scale>
          <a:sx n="54" d="100"/>
          <a:sy n="54" d="100"/>
        </p:scale>
        <p:origin x="1140" y="76"/>
      </p:cViewPr>
      <p:guideLst>
        <p:guide orient="horz" pos="2160"/>
        <p:guide pos="3840"/>
      </p:guideLst>
    </p:cSldViewPr>
  </p:slideViewPr>
  <p:outlineViewPr>
    <p:cViewPr>
      <p:scale>
        <a:sx n="33" d="100"/>
        <a:sy n="33" d="100"/>
      </p:scale>
      <p:origin x="0" y="0"/>
    </p:cViewPr>
  </p:outlineViewPr>
  <p:notesTextViewPr>
    <p:cViewPr>
      <p:scale>
        <a:sx n="85" d="100"/>
        <a:sy n="85" d="100"/>
      </p:scale>
      <p:origin x="0" y="0"/>
    </p:cViewPr>
  </p:notesTextViewPr>
  <p:sorterViewPr>
    <p:cViewPr>
      <p:scale>
        <a:sx n="100" d="100"/>
        <a:sy n="100" d="100"/>
      </p:scale>
      <p:origin x="0" y="-1972"/>
    </p:cViewPr>
  </p:sorterViewPr>
  <p:notesViewPr>
    <p:cSldViewPr snapToGrid="0" snapToObjects="1">
      <p:cViewPr varScale="1">
        <p:scale>
          <a:sx n="83" d="100"/>
          <a:sy n="83" d="100"/>
        </p:scale>
        <p:origin x="2220"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9"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font" Target="fonts/font11.fntdata"/><Relationship Id="rId34" Type="http://schemas.openxmlformats.org/officeDocument/2006/relationships/font" Target="fonts/font24.fntdata"/><Relationship Id="rId42"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38" Type="http://schemas.openxmlformats.org/officeDocument/2006/relationships/font" Target="fonts/font28.fntdata"/><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font" Target="fonts/font27.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font" Target="fonts/font26.fntdata"/><Relationship Id="rId10" Type="http://schemas.openxmlformats.org/officeDocument/2006/relationships/handoutMaster" Target="handoutMasters/handoutMaster1.xml"/><Relationship Id="rId19" Type="http://schemas.openxmlformats.org/officeDocument/2006/relationships/font" Target="fonts/font9.fntdata"/><Relationship Id="rId31" Type="http://schemas.openxmlformats.org/officeDocument/2006/relationships/font" Target="fonts/font21.fntdata"/><Relationship Id="rId44"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font" Target="fonts/font25.fntdata"/><Relationship Id="rId43"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mith, Christopher" userId="55859027-47ff-4ec1-a263-656b30aeb6f0" providerId="ADAL" clId="{44D78E71-6DC2-4E56-A090-D478A1FB0AA3}"/>
    <pc:docChg chg="custSel modSld">
      <pc:chgData name="Smith, Christopher" userId="55859027-47ff-4ec1-a263-656b30aeb6f0" providerId="ADAL" clId="{44D78E71-6DC2-4E56-A090-D478A1FB0AA3}" dt="2022-07-08T13:54:45.429" v="161" actId="20577"/>
      <pc:docMkLst>
        <pc:docMk/>
      </pc:docMkLst>
      <pc:sldChg chg="modSp mod modNotesTx">
        <pc:chgData name="Smith, Christopher" userId="55859027-47ff-4ec1-a263-656b30aeb6f0" providerId="ADAL" clId="{44D78E71-6DC2-4E56-A090-D478A1FB0AA3}" dt="2022-07-08T13:51:42.140" v="156" actId="20577"/>
        <pc:sldMkLst>
          <pc:docMk/>
          <pc:sldMk cId="3533793269" sldId="266"/>
        </pc:sldMkLst>
        <pc:spChg chg="mod">
          <ac:chgData name="Smith, Christopher" userId="55859027-47ff-4ec1-a263-656b30aeb6f0" providerId="ADAL" clId="{44D78E71-6DC2-4E56-A090-D478A1FB0AA3}" dt="2022-07-08T13:48:50.954" v="39" actId="207"/>
          <ac:spMkLst>
            <pc:docMk/>
            <pc:sldMk cId="3533793269" sldId="266"/>
            <ac:spMk id="7" creationId="{66E8B94F-EF42-D5DC-A65D-B9654A86AED8}"/>
          </ac:spMkLst>
        </pc:spChg>
      </pc:sldChg>
      <pc:sldChg chg="modSp mod">
        <pc:chgData name="Smith, Christopher" userId="55859027-47ff-4ec1-a263-656b30aeb6f0" providerId="ADAL" clId="{44D78E71-6DC2-4E56-A090-D478A1FB0AA3}" dt="2022-07-08T13:53:12.003" v="160" actId="20577"/>
        <pc:sldMkLst>
          <pc:docMk/>
          <pc:sldMk cId="3414846470" sldId="4073"/>
        </pc:sldMkLst>
        <pc:spChg chg="mod">
          <ac:chgData name="Smith, Christopher" userId="55859027-47ff-4ec1-a263-656b30aeb6f0" providerId="ADAL" clId="{44D78E71-6DC2-4E56-A090-D478A1FB0AA3}" dt="2022-07-08T13:48:04.456" v="5" actId="20577"/>
          <ac:spMkLst>
            <pc:docMk/>
            <pc:sldMk cId="3414846470" sldId="4073"/>
            <ac:spMk id="33" creationId="{302A63B9-AEDD-A449-8D5A-09941B96C442}"/>
          </ac:spMkLst>
        </pc:spChg>
        <pc:spChg chg="mod">
          <ac:chgData name="Smith, Christopher" userId="55859027-47ff-4ec1-a263-656b30aeb6f0" providerId="ADAL" clId="{44D78E71-6DC2-4E56-A090-D478A1FB0AA3}" dt="2022-07-08T13:52:50.580" v="159" actId="20577"/>
          <ac:spMkLst>
            <pc:docMk/>
            <pc:sldMk cId="3414846470" sldId="4073"/>
            <ac:spMk id="36" creationId="{4E29795B-01E2-774D-9250-0153A50B6BA3}"/>
          </ac:spMkLst>
        </pc:spChg>
        <pc:spChg chg="mod">
          <ac:chgData name="Smith, Christopher" userId="55859027-47ff-4ec1-a263-656b30aeb6f0" providerId="ADAL" clId="{44D78E71-6DC2-4E56-A090-D478A1FB0AA3}" dt="2022-07-08T13:53:12.003" v="160" actId="20577"/>
          <ac:spMkLst>
            <pc:docMk/>
            <pc:sldMk cId="3414846470" sldId="4073"/>
            <ac:spMk id="42" creationId="{87627FBE-48B4-DB49-B7DC-8705E41D7DE4}"/>
          </ac:spMkLst>
        </pc:spChg>
      </pc:sldChg>
      <pc:sldChg chg="modSp mod">
        <pc:chgData name="Smith, Christopher" userId="55859027-47ff-4ec1-a263-656b30aeb6f0" providerId="ADAL" clId="{44D78E71-6DC2-4E56-A090-D478A1FB0AA3}" dt="2022-07-08T13:54:45.429" v="161" actId="20577"/>
        <pc:sldMkLst>
          <pc:docMk/>
          <pc:sldMk cId="1696507335" sldId="4088"/>
        </pc:sldMkLst>
        <pc:spChg chg="mod">
          <ac:chgData name="Smith, Christopher" userId="55859027-47ff-4ec1-a263-656b30aeb6f0" providerId="ADAL" clId="{44D78E71-6DC2-4E56-A090-D478A1FB0AA3}" dt="2022-07-08T13:54:45.429" v="161" actId="20577"/>
          <ac:spMkLst>
            <pc:docMk/>
            <pc:sldMk cId="1696507335" sldId="4088"/>
            <ac:spMk id="57" creationId="{4B69619B-A679-B99C-5255-C07F5D99A829}"/>
          </ac:spMkLst>
        </pc:spChg>
      </pc:sldChg>
      <pc:sldChg chg="modSp mod">
        <pc:chgData name="Smith, Christopher" userId="55859027-47ff-4ec1-a263-656b30aeb6f0" providerId="ADAL" clId="{44D78E71-6DC2-4E56-A090-D478A1FB0AA3}" dt="2022-07-08T13:50:07.895" v="41" actId="20577"/>
        <pc:sldMkLst>
          <pc:docMk/>
          <pc:sldMk cId="1524461815" sldId="4089"/>
        </pc:sldMkLst>
        <pc:spChg chg="mod">
          <ac:chgData name="Smith, Christopher" userId="55859027-47ff-4ec1-a263-656b30aeb6f0" providerId="ADAL" clId="{44D78E71-6DC2-4E56-A090-D478A1FB0AA3}" dt="2022-07-08T13:50:07.895" v="41" actId="20577"/>
          <ac:spMkLst>
            <pc:docMk/>
            <pc:sldMk cId="1524461815" sldId="4089"/>
            <ac:spMk id="5" creationId="{17DB3A94-2FA2-4836-9BAD-D8668B266769}"/>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0B8D995-C156-487A-AB08-D9B63DFA984E}"/>
              </a:ext>
            </a:extLst>
          </p:cNvPr>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E876F7-1650-4C96-81B3-DE2DAE24E20C}"/>
              </a:ext>
            </a:extLst>
          </p:cNvPr>
          <p:cNvSpPr>
            <a:spLocks noGrp="1"/>
          </p:cNvSpPr>
          <p:nvPr>
            <p:ph type="dt" sz="quarter" idx="1"/>
          </p:nvPr>
        </p:nvSpPr>
        <p:spPr>
          <a:xfrm>
            <a:off x="3970937" y="2"/>
            <a:ext cx="3037840" cy="466435"/>
          </a:xfrm>
          <a:prstGeom prst="rect">
            <a:avLst/>
          </a:prstGeom>
        </p:spPr>
        <p:txBody>
          <a:bodyPr vert="horz" lIns="93166" tIns="46582" rIns="93166" bIns="46582" rtlCol="0"/>
          <a:lstStyle>
            <a:lvl1pPr algn="r">
              <a:defRPr sz="1200"/>
            </a:lvl1pPr>
          </a:lstStyle>
          <a:p>
            <a:fld id="{D73D8B48-657D-44D2-8875-F472F49A5E78}" type="datetimeFigureOut">
              <a:rPr lang="en-US" smtClean="0"/>
              <a:t>7/8/2022</a:t>
            </a:fld>
            <a:endParaRPr lang="en-US" dirty="0"/>
          </a:p>
        </p:txBody>
      </p:sp>
      <p:sp>
        <p:nvSpPr>
          <p:cNvPr id="4" name="Footer Placeholder 3">
            <a:extLst>
              <a:ext uri="{FF2B5EF4-FFF2-40B4-BE49-F238E27FC236}">
                <a16:creationId xmlns:a16="http://schemas.microsoft.com/office/drawing/2014/main" id="{60E42CB9-1248-4455-9096-A592CAE6E421}"/>
              </a:ext>
            </a:extLst>
          </p:cNvPr>
          <p:cNvSpPr>
            <a:spLocks noGrp="1"/>
          </p:cNvSpPr>
          <p:nvPr>
            <p:ph type="ftr" sz="quarter" idx="2"/>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42466A0-D473-46DB-ABBA-626EA60A6EC2}"/>
              </a:ext>
            </a:extLst>
          </p:cNvPr>
          <p:cNvSpPr>
            <a:spLocks noGrp="1"/>
          </p:cNvSpPr>
          <p:nvPr>
            <p:ph type="sldNum" sz="quarter" idx="3"/>
          </p:nvPr>
        </p:nvSpPr>
        <p:spPr>
          <a:xfrm>
            <a:off x="3970937" y="8829967"/>
            <a:ext cx="3037840" cy="466434"/>
          </a:xfrm>
          <a:prstGeom prst="rect">
            <a:avLst/>
          </a:prstGeom>
        </p:spPr>
        <p:txBody>
          <a:bodyPr vert="horz" lIns="93166" tIns="46582" rIns="93166" bIns="46582" rtlCol="0" anchor="b"/>
          <a:lstStyle>
            <a:lvl1pPr algn="r">
              <a:defRPr sz="1200"/>
            </a:lvl1pPr>
          </a:lstStyle>
          <a:p>
            <a:fld id="{1919D442-ED73-444D-9CBD-699E80601FAF}" type="slidenum">
              <a:rPr lang="en-US" smtClean="0"/>
              <a:t>‹#›</a:t>
            </a:fld>
            <a:endParaRPr lang="en-US" dirty="0"/>
          </a:p>
        </p:txBody>
      </p:sp>
    </p:spTree>
    <p:extLst>
      <p:ext uri="{BB962C8B-B14F-4D97-AF65-F5344CB8AC3E}">
        <p14:creationId xmlns:p14="http://schemas.microsoft.com/office/powerpoint/2010/main" val="117554658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svg>
</file>

<file path=ppt/media/image3.png>
</file>

<file path=ppt/media/image4.jpeg>
</file>

<file path=ppt/media/image5.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dirty="0"/>
          </a:p>
        </p:txBody>
      </p:sp>
      <p:sp>
        <p:nvSpPr>
          <p:cNvPr id="3" name="Date Placeholder 2"/>
          <p:cNvSpPr>
            <a:spLocks noGrp="1"/>
          </p:cNvSpPr>
          <p:nvPr>
            <p:ph type="dt" idx="1"/>
          </p:nvPr>
        </p:nvSpPr>
        <p:spPr>
          <a:xfrm>
            <a:off x="3970937" y="2"/>
            <a:ext cx="3037840" cy="466435"/>
          </a:xfrm>
          <a:prstGeom prst="rect">
            <a:avLst/>
          </a:prstGeom>
        </p:spPr>
        <p:txBody>
          <a:bodyPr vert="horz" lIns="93166" tIns="46582" rIns="93166" bIns="46582" rtlCol="0"/>
          <a:lstStyle>
            <a:lvl1pPr algn="r">
              <a:defRPr sz="1200"/>
            </a:lvl1pPr>
          </a:lstStyle>
          <a:p>
            <a:fld id="{DD14BD18-FE0B-E14C-82DD-406AB6ACAEDB}" type="datetimeFigureOut">
              <a:rPr lang="en-US" smtClean="0"/>
              <a:t>7/8/2022</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66" tIns="46582" rIns="93166" bIns="46582" rtlCol="0" anchor="ctr"/>
          <a:lstStyle/>
          <a:p>
            <a:endParaRPr lang="en-US" dirty="0"/>
          </a:p>
        </p:txBody>
      </p:sp>
      <p:sp>
        <p:nvSpPr>
          <p:cNvPr id="5" name="Notes Placeholder 4"/>
          <p:cNvSpPr>
            <a:spLocks noGrp="1"/>
          </p:cNvSpPr>
          <p:nvPr>
            <p:ph type="body" sz="quarter" idx="3"/>
          </p:nvPr>
        </p:nvSpPr>
        <p:spPr>
          <a:xfrm>
            <a:off x="701040" y="4473894"/>
            <a:ext cx="5608320" cy="3660458"/>
          </a:xfrm>
          <a:prstGeom prst="rect">
            <a:avLst/>
          </a:prstGeom>
        </p:spPr>
        <p:txBody>
          <a:bodyPr vert="horz" lIns="93166" tIns="46582" rIns="93166" bIns="46582"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7" y="8829967"/>
            <a:ext cx="3037840" cy="466434"/>
          </a:xfrm>
          <a:prstGeom prst="rect">
            <a:avLst/>
          </a:prstGeom>
        </p:spPr>
        <p:txBody>
          <a:bodyPr vert="horz" lIns="93166" tIns="46582" rIns="93166" bIns="46582" rtlCol="0" anchor="b"/>
          <a:lstStyle>
            <a:lvl1pPr algn="r">
              <a:defRPr sz="1200"/>
            </a:lvl1pPr>
          </a:lstStyle>
          <a:p>
            <a:fld id="{55D387F3-4B50-6449-9F75-FA0BCFBAAE64}" type="slidenum">
              <a:rPr lang="en-US" smtClean="0"/>
              <a:t>‹#›</a:t>
            </a:fld>
            <a:endParaRPr lang="en-US" dirty="0"/>
          </a:p>
        </p:txBody>
      </p:sp>
    </p:spTree>
    <p:extLst>
      <p:ext uri="{BB962C8B-B14F-4D97-AF65-F5344CB8AC3E}">
        <p14:creationId xmlns:p14="http://schemas.microsoft.com/office/powerpoint/2010/main" val="59573824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the opportunity to discuss CCDPH’s plans</a:t>
            </a:r>
          </a:p>
        </p:txBody>
      </p:sp>
      <p:sp>
        <p:nvSpPr>
          <p:cNvPr id="4" name="Slide Number Placeholder 3"/>
          <p:cNvSpPr>
            <a:spLocks noGrp="1"/>
          </p:cNvSpPr>
          <p:nvPr>
            <p:ph type="sldNum" sz="quarter" idx="10"/>
          </p:nvPr>
        </p:nvSpPr>
        <p:spPr/>
        <p:txBody>
          <a:bodyPr/>
          <a:lstStyle/>
          <a:p>
            <a:fld id="{E1D209D8-2081-EE4D-ADE6-5E53B17BEEF5}" type="slidenum">
              <a:rPr lang="en-US" smtClean="0"/>
              <a:t>1</a:t>
            </a:fld>
            <a:endParaRPr lang="en-US"/>
          </a:p>
        </p:txBody>
      </p:sp>
    </p:spTree>
    <p:extLst>
      <p:ext uri="{BB962C8B-B14F-4D97-AF65-F5344CB8AC3E}">
        <p14:creationId xmlns:p14="http://schemas.microsoft.com/office/powerpoint/2010/main" val="167682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Cook County Department of Public Health’s Epidemiology Unit is leading an effort to design and deploy an online health atlas for suburban Cook County. We envision the atlas to be a platform for sharing a wealth of information to improve health awareness and decision-making. We are consulting with public health experts, working with other units within the department and reaching out to community members to identify what data to include.</a:t>
            </a:r>
          </a:p>
          <a:p>
            <a:endParaRPr lang="en-US" dirty="0"/>
          </a:p>
          <a:p>
            <a:endParaRPr lang="en-US" dirty="0"/>
          </a:p>
          <a:p>
            <a:r>
              <a:rPr lang="en-US" dirty="0"/>
              <a:t>In addition, the atlas contains several quality of life and risk indices related to public health that combine indicators across the six categories (e.g., social vulnerability index, index of concentration of extremes, neighborhood deprivation).</a:t>
            </a:r>
          </a:p>
        </p:txBody>
      </p:sp>
      <p:sp>
        <p:nvSpPr>
          <p:cNvPr id="4" name="Slide Number Placeholder 3"/>
          <p:cNvSpPr>
            <a:spLocks noGrp="1"/>
          </p:cNvSpPr>
          <p:nvPr>
            <p:ph type="sldNum" sz="quarter" idx="5"/>
          </p:nvPr>
        </p:nvSpPr>
        <p:spPr/>
        <p:txBody>
          <a:bodyPr/>
          <a:lstStyle/>
          <a:p>
            <a:fld id="{55D387F3-4B50-6449-9F75-FA0BCFBAAE64}" type="slidenum">
              <a:rPr lang="en-US" smtClean="0"/>
              <a:t>2</a:t>
            </a:fld>
            <a:endParaRPr lang="en-US"/>
          </a:p>
        </p:txBody>
      </p:sp>
    </p:spTree>
    <p:extLst>
      <p:ext uri="{BB962C8B-B14F-4D97-AF65-F5344CB8AC3E}">
        <p14:creationId xmlns:p14="http://schemas.microsoft.com/office/powerpoint/2010/main" val="2717953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Cook County Department of Public Health’s Epidemiology Unit is leading an effort to design and deploy an online health atlas for suburban Cook County. We envision the atlas to be a platform for sharing a wealth of information to improve health awareness and decision-making. We are consulting with public health experts, working with other units within the department and reaching out to community members to identify what data to include.</a:t>
            </a:r>
          </a:p>
          <a:p>
            <a:endParaRPr lang="en-US" dirty="0"/>
          </a:p>
          <a:p>
            <a:endParaRPr lang="en-US" dirty="0"/>
          </a:p>
          <a:p>
            <a:r>
              <a:rPr lang="en-US" dirty="0"/>
              <a:t>In addition, the atlas contains several quality of life and risk indices related to public health that combine indicators across the six categories (e.g., social vulnerability index, index of concentration of extremes, neighborhood deprivation).</a:t>
            </a:r>
          </a:p>
        </p:txBody>
      </p:sp>
      <p:sp>
        <p:nvSpPr>
          <p:cNvPr id="4" name="Slide Number Placeholder 3"/>
          <p:cNvSpPr>
            <a:spLocks noGrp="1"/>
          </p:cNvSpPr>
          <p:nvPr>
            <p:ph type="sldNum" sz="quarter" idx="5"/>
          </p:nvPr>
        </p:nvSpPr>
        <p:spPr/>
        <p:txBody>
          <a:bodyPr/>
          <a:lstStyle/>
          <a:p>
            <a:fld id="{55D387F3-4B50-6449-9F75-FA0BCFBAAE64}" type="slidenum">
              <a:rPr lang="en-US" smtClean="0"/>
              <a:t>3</a:t>
            </a:fld>
            <a:endParaRPr lang="en-US"/>
          </a:p>
        </p:txBody>
      </p:sp>
    </p:spTree>
    <p:extLst>
      <p:ext uri="{BB962C8B-B14F-4D97-AF65-F5344CB8AC3E}">
        <p14:creationId xmlns:p14="http://schemas.microsoft.com/office/powerpoint/2010/main" val="1804875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4</a:t>
            </a:fld>
            <a:endParaRPr lang="en-US"/>
          </a:p>
        </p:txBody>
      </p:sp>
    </p:spTree>
    <p:extLst>
      <p:ext uri="{BB962C8B-B14F-4D97-AF65-F5344CB8AC3E}">
        <p14:creationId xmlns:p14="http://schemas.microsoft.com/office/powerpoint/2010/main" val="934491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Merriweather"/>
              </a:rPr>
              <a:t>CCDPH is one of 107 grant recipients. </a:t>
            </a:r>
          </a:p>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6</a:t>
            </a:fld>
            <a:endParaRPr lang="en-US" dirty="0"/>
          </a:p>
        </p:txBody>
      </p:sp>
    </p:spTree>
    <p:extLst>
      <p:ext uri="{BB962C8B-B14F-4D97-AF65-F5344CB8AC3E}">
        <p14:creationId xmlns:p14="http://schemas.microsoft.com/office/powerpoint/2010/main" val="34997799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924572" y="2290398"/>
            <a:ext cx="4342856" cy="1219565"/>
          </a:xfrm>
        </p:spPr>
        <p:txBody>
          <a:bodyPr anchor="b"/>
          <a:lstStyle>
            <a:lvl1pPr algn="ctr">
              <a:defRPr sz="8000"/>
            </a:lvl1pPr>
          </a:lstStyle>
          <a:p>
            <a:r>
              <a:rPr lang="en-US" dirty="0"/>
              <a:t>Main Title</a:t>
            </a:r>
          </a:p>
        </p:txBody>
      </p:sp>
      <p:sp>
        <p:nvSpPr>
          <p:cNvPr id="3" name="Subtitle 2"/>
          <p:cNvSpPr>
            <a:spLocks noGrp="1"/>
          </p:cNvSpPr>
          <p:nvPr>
            <p:ph type="subTitle" idx="1" hasCustomPrompt="1"/>
          </p:nvPr>
        </p:nvSpPr>
        <p:spPr>
          <a:xfrm>
            <a:off x="1303867" y="3602038"/>
            <a:ext cx="9584266" cy="599588"/>
          </a:xfrm>
        </p:spPr>
        <p:txBody>
          <a:bodyPr vert="horz" wrap="square" lIns="91440" tIns="45720" rIns="91440" bIns="45720" rtlCol="0">
            <a:spAutoFit/>
          </a:bodyPr>
          <a:lstStyle>
            <a:lvl1pPr marL="0" indent="0" algn="ctr">
              <a:buNone/>
              <a:defRPr lang="en-US" sz="3600" dirty="0">
                <a:solidFill>
                  <a:srgbClr val="21B6C1"/>
                </a:solidFill>
                <a:latin typeface="brandon_grotesquebold" panose="020B0604020202020204" charset="0"/>
              </a:defRPr>
            </a:lvl1pPr>
          </a:lstStyle>
          <a:p>
            <a:pPr lvl="0"/>
            <a:r>
              <a:rPr lang="en-US" dirty="0"/>
              <a:t>Subtitles</a:t>
            </a:r>
          </a:p>
        </p:txBody>
      </p:sp>
      <p:sp>
        <p:nvSpPr>
          <p:cNvPr id="4" name="Date Placeholder 3"/>
          <p:cNvSpPr>
            <a:spLocks noGrp="1"/>
          </p:cNvSpPr>
          <p:nvPr>
            <p:ph type="dt" sz="half" idx="10"/>
          </p:nvPr>
        </p:nvSpPr>
        <p:spPr/>
        <p:txBody>
          <a:bodyPr/>
          <a:lstStyle/>
          <a:p>
            <a:fld id="{89C42E98-4098-476D-9833-F58CE30DB6F9}" type="datetimeFigureOut">
              <a:rPr lang="en-US" smtClean="0"/>
              <a:t>7/8/2022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521D8-0276-7043-A50F-48E286C59F7E}" type="slidenum">
              <a:rPr lang="en-US" smtClean="0"/>
              <a:pPr/>
              <a:t>‹#›</a:t>
            </a:fld>
            <a:endParaRPr lang="en-US" dirty="0"/>
          </a:p>
        </p:txBody>
      </p:sp>
    </p:spTree>
    <p:extLst>
      <p:ext uri="{BB962C8B-B14F-4D97-AF65-F5344CB8AC3E}">
        <p14:creationId xmlns:p14="http://schemas.microsoft.com/office/powerpoint/2010/main" val="251626041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duct 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4095" y="1480458"/>
            <a:ext cx="10576077" cy="4463142"/>
          </a:xfrm>
        </p:spPr>
        <p:txBody>
          <a:bodyPr anchor="ctr" anchorCtr="0">
            <a:normAutofit/>
          </a:bodyPr>
          <a:lstStyle>
            <a:lvl1pPr marL="0" indent="0" algn="ctr">
              <a:buNone/>
              <a:defRPr sz="4000" cap="none" baseline="0">
                <a:solidFill>
                  <a:schemeClr val="accent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4060238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roduct title w 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09600" y="3882572"/>
            <a:ext cx="10972800" cy="2061029"/>
          </a:xfrm>
        </p:spPr>
        <p:txBody>
          <a:bodyPr anchor="t" anchorCtr="0">
            <a:normAutofit/>
          </a:bodyPr>
          <a:lstStyle>
            <a:lvl1pPr marL="0" indent="0" algn="ctr">
              <a:buNone/>
              <a:defRPr sz="3600" cap="all"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3"/>
          </p:nvPr>
        </p:nvSpPr>
        <p:spPr>
          <a:xfrm>
            <a:off x="609600" y="1219200"/>
            <a:ext cx="10972800" cy="2489200"/>
          </a:xfrm>
        </p:spPr>
        <p:txBody>
          <a:bodyPr anchor="b" anchorCtr="0">
            <a:normAutofit/>
          </a:bodyPr>
          <a:lstStyle>
            <a:lvl1pPr marL="0" indent="0" algn="ctr">
              <a:buFontTx/>
              <a:buNone/>
              <a:defRPr sz="4400" baseline="0">
                <a:solidFill>
                  <a:schemeClr val="accent6"/>
                </a:solidFill>
                <a:latin typeface="+mj-lt"/>
              </a:defRPr>
            </a:lvl1pPr>
            <a:lvl2pPr marL="457200" indent="0" algn="ctr">
              <a:buFontTx/>
              <a:buNone/>
              <a:defRPr baseline="0">
                <a:solidFill>
                  <a:schemeClr val="accent6"/>
                </a:solidFill>
                <a:latin typeface="+mj-lt"/>
              </a:defRPr>
            </a:lvl2pPr>
            <a:lvl3pPr marL="914400" indent="0" algn="ctr">
              <a:buFontTx/>
              <a:buNone/>
              <a:defRPr baseline="0">
                <a:solidFill>
                  <a:schemeClr val="accent6"/>
                </a:solidFill>
                <a:latin typeface="+mj-lt"/>
              </a:defRPr>
            </a:lvl3pPr>
            <a:lvl4pPr marL="1371600" indent="0" algn="ctr">
              <a:buFontTx/>
              <a:buNone/>
              <a:defRPr baseline="0">
                <a:solidFill>
                  <a:schemeClr val="accent6"/>
                </a:solidFill>
                <a:latin typeface="+mj-lt"/>
              </a:defRPr>
            </a:lvl4pPr>
            <a:lvl5pPr marL="1828800" indent="0" algn="ctr">
              <a:buFontTx/>
              <a:buNone/>
              <a:defRPr baseline="0">
                <a:solidFill>
                  <a:schemeClr val="accent6"/>
                </a:solidFill>
                <a:latin typeface="+mj-lt"/>
              </a:defRPr>
            </a:lvl5pPr>
          </a:lstStyle>
          <a:p>
            <a:pPr lvl="0"/>
            <a:r>
              <a:rPr lang="en-US" dirty="0"/>
              <a:t>Click to edit Master text styles</a:t>
            </a:r>
          </a:p>
        </p:txBody>
      </p:sp>
    </p:spTree>
    <p:extLst>
      <p:ext uri="{BB962C8B-B14F-4D97-AF65-F5344CB8AC3E}">
        <p14:creationId xmlns:p14="http://schemas.microsoft.com/office/powerpoint/2010/main" val="37649229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actsheet product 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09600" y="1647372"/>
            <a:ext cx="10972800" cy="1400629"/>
          </a:xfrm>
        </p:spPr>
        <p:txBody>
          <a:bodyPr anchor="b" anchorCtr="0">
            <a:normAutofit/>
          </a:bodyPr>
          <a:lstStyle>
            <a:lvl1pPr marL="0" indent="0" algn="ctr">
              <a:buNone/>
              <a:defRPr sz="3600" cap="all"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3"/>
          </p:nvPr>
        </p:nvSpPr>
        <p:spPr>
          <a:xfrm>
            <a:off x="609600" y="3258457"/>
            <a:ext cx="10972800" cy="2786744"/>
          </a:xfrm>
        </p:spPr>
        <p:txBody>
          <a:bodyPr anchor="t" anchorCtr="0">
            <a:normAutofit/>
          </a:bodyPr>
          <a:lstStyle>
            <a:lvl1pPr marL="0" indent="0" algn="ctr">
              <a:buFontTx/>
              <a:buNone/>
              <a:defRPr sz="4400" baseline="0">
                <a:solidFill>
                  <a:schemeClr val="accent6"/>
                </a:solidFill>
                <a:latin typeface="+mj-lt"/>
              </a:defRPr>
            </a:lvl1pPr>
            <a:lvl2pPr marL="457200" indent="0" algn="ctr">
              <a:buFontTx/>
              <a:buNone/>
              <a:defRPr baseline="0">
                <a:solidFill>
                  <a:schemeClr val="accent6"/>
                </a:solidFill>
                <a:latin typeface="+mj-lt"/>
              </a:defRPr>
            </a:lvl2pPr>
            <a:lvl3pPr marL="914400" indent="0" algn="ctr">
              <a:buFontTx/>
              <a:buNone/>
              <a:defRPr baseline="0">
                <a:solidFill>
                  <a:schemeClr val="accent6"/>
                </a:solidFill>
                <a:latin typeface="+mj-lt"/>
              </a:defRPr>
            </a:lvl3pPr>
            <a:lvl4pPr marL="1371600" indent="0" algn="ctr">
              <a:buFontTx/>
              <a:buNone/>
              <a:defRPr baseline="0">
                <a:solidFill>
                  <a:schemeClr val="accent6"/>
                </a:solidFill>
                <a:latin typeface="+mj-lt"/>
              </a:defRPr>
            </a:lvl4pPr>
            <a:lvl5pPr marL="1828800" indent="0" algn="ctr">
              <a:buFontTx/>
              <a:buNone/>
              <a:defRPr baseline="0">
                <a:solidFill>
                  <a:schemeClr val="accent6"/>
                </a:solidFill>
                <a:latin typeface="+mj-lt"/>
              </a:defRPr>
            </a:lvl5pPr>
          </a:lstStyle>
          <a:p>
            <a:pPr lvl="0"/>
            <a:r>
              <a:rPr lang="en-US" dirty="0"/>
              <a:t>Click to edit Master text styles</a:t>
            </a:r>
          </a:p>
        </p:txBody>
      </p:sp>
    </p:spTree>
    <p:extLst>
      <p:ext uri="{BB962C8B-B14F-4D97-AF65-F5344CB8AC3E}">
        <p14:creationId xmlns:p14="http://schemas.microsoft.com/office/powerpoint/2010/main" val="31489014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4095" y="1480458"/>
            <a:ext cx="10576077" cy="4463142"/>
          </a:xfrm>
        </p:spPr>
        <p:txBody>
          <a:bodyPr anchor="ctr" anchorCtr="0">
            <a:normAutofit/>
          </a:bodyPr>
          <a:lstStyle>
            <a:lvl1pPr marL="0" indent="0" algn="ctr">
              <a:buNone/>
              <a:defRPr sz="4000" cap="all" baseline="0">
                <a:solidFill>
                  <a:srgbClr val="00407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29813307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5872207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w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10212978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00407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6923594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2010229"/>
            <a:ext cx="5384800" cy="411593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2010229"/>
            <a:ext cx="5384800" cy="411593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31523895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09600" y="1535113"/>
            <a:ext cx="5386917" cy="639762"/>
          </a:xfrm>
        </p:spPr>
        <p:txBody>
          <a:bodyPr anchor="b"/>
          <a:lstStyle>
            <a:lvl1pPr marL="0" indent="0">
              <a:buNone/>
              <a:defRPr sz="2400" b="1">
                <a:solidFill>
                  <a:srgbClr val="0077A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rgbClr val="0077A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9" name="Slide Number Placeholder 8"/>
          <p:cNvSpPr>
            <a:spLocks noGrp="1"/>
          </p:cNvSpPr>
          <p:nvPr>
            <p:ph type="sldNum" sz="quarter" idx="12"/>
          </p:nvPr>
        </p:nvSpPr>
        <p:spPr/>
        <p:txBody>
          <a:bodyPr/>
          <a:lstStyle/>
          <a:p>
            <a:fld id="{33FE9A43-5DDE-E643-974E-97AF5E266401}" type="slidenum">
              <a:rPr lang="en-US" smtClean="0"/>
              <a:t>‹#›</a:t>
            </a:fld>
            <a:endParaRPr lang="en-US"/>
          </a:p>
        </p:txBody>
      </p:sp>
      <p:sp>
        <p:nvSpPr>
          <p:cNvPr id="10" name="Text Placeholder 7"/>
          <p:cNvSpPr>
            <a:spLocks noGrp="1"/>
          </p:cNvSpPr>
          <p:nvPr>
            <p:ph type="body" sz="quarter" idx="13"/>
          </p:nvPr>
        </p:nvSpPr>
        <p:spPr>
          <a:xfrm>
            <a:off x="609599" y="1"/>
            <a:ext cx="9826271" cy="798513"/>
          </a:xfrm>
        </p:spPr>
        <p:txBody>
          <a:bodyPr wrap="none" lIns="0" tIns="0" rIns="0" bIns="0" anchor="ctr" anchorCtr="0">
            <a:noAutofit/>
          </a:bodyPr>
          <a:lstStyle>
            <a:lvl1pPr marL="0" indent="0">
              <a:buFontTx/>
              <a:buNone/>
              <a:defRPr sz="2400" cap="all">
                <a:solidFill>
                  <a:schemeClr val="accent5">
                    <a:lumMod val="40000"/>
                    <a:lumOff val="60000"/>
                  </a:schemeClr>
                </a:solidFill>
              </a:defRPr>
            </a:lvl1pPr>
          </a:lstStyle>
          <a:p>
            <a:pPr lvl="0"/>
            <a:r>
              <a:rPr lang="en-US" dirty="0"/>
              <a:t>Click to edit Master text styles</a:t>
            </a:r>
          </a:p>
        </p:txBody>
      </p:sp>
    </p:spTree>
    <p:extLst>
      <p:ext uri="{BB962C8B-B14F-4D97-AF65-F5344CB8AC3E}">
        <p14:creationId xmlns:p14="http://schemas.microsoft.com/office/powerpoint/2010/main" val="12820094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endParaRPr lang="en-US"/>
          </a:p>
        </p:txBody>
      </p:sp>
      <p:sp>
        <p:nvSpPr>
          <p:cNvPr id="5" name="Slide Number Placeholder 4"/>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3990215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545807"/>
            <a:ext cx="2472152" cy="712311"/>
          </a:xfrm>
        </p:spPr>
        <p:txBody>
          <a:bodyPr vert="horz" wrap="none" lIns="91440" tIns="45720" rIns="91440" bIns="45720" rtlCol="0" anchor="ctr">
            <a:spAutoFit/>
          </a:bodyPr>
          <a:lstStyle>
            <a:lvl1pPr>
              <a:defRPr lang="en-US" b="0" i="0" dirty="0">
                <a:solidFill>
                  <a:srgbClr val="0C2340"/>
                </a:solidFill>
                <a:latin typeface="brandon_grotesquebold" panose="02000803000000000000" pitchFamily="2" charset="0"/>
              </a:defRPr>
            </a:lvl1pPr>
          </a:lstStyle>
          <a:p>
            <a:pPr lvl="0"/>
            <a:r>
              <a:rPr lang="en-US" dirty="0"/>
              <a:t>Main Title</a:t>
            </a:r>
          </a:p>
        </p:txBody>
      </p:sp>
      <p:sp>
        <p:nvSpPr>
          <p:cNvPr id="3" name="Content Placeholder 2"/>
          <p:cNvSpPr>
            <a:spLocks noGrp="1"/>
          </p:cNvSpPr>
          <p:nvPr>
            <p:ph idx="1" hasCustomPrompt="1"/>
          </p:nvPr>
        </p:nvSpPr>
        <p:spPr>
          <a:xfrm>
            <a:off x="838200" y="1699681"/>
            <a:ext cx="10515600" cy="627351"/>
          </a:xfrm>
        </p:spPr>
        <p:txBody>
          <a:bodyPr vert="horz" lIns="91440" tIns="45720" rIns="91440" bIns="45720" rtlCol="0">
            <a:spAutoFit/>
          </a:bodyPr>
          <a:lstStyle>
            <a:lvl1pPr>
              <a:defRPr lang="en-US" sz="1800" b="0" i="0" dirty="0" smtClean="0">
                <a:latin typeface="Georgia" panose="02040502050405020303" pitchFamily="18" charset="0"/>
              </a:defRPr>
            </a:lvl1pPr>
            <a:lvl2pPr>
              <a:defRPr lang="en-US" sz="1600" b="0" i="0" baseline="0" dirty="0">
                <a:latin typeface="Georgia" panose="02040502050405020303" pitchFamily="18" charset="0"/>
              </a:defRPr>
            </a:lvl2pPr>
          </a:lstStyle>
          <a:p>
            <a:pPr marL="0" lvl="0" indent="0">
              <a:buFontTx/>
              <a:buNone/>
            </a:pPr>
            <a:r>
              <a:rPr lang="en-US" dirty="0"/>
              <a:t>Edit Master text styles</a:t>
            </a:r>
          </a:p>
          <a:p>
            <a:pPr lvl="1">
              <a:buClr>
                <a:srgbClr val="21B6C1"/>
              </a:buClr>
            </a:pPr>
            <a:r>
              <a:rPr lang="en-US" dirty="0"/>
              <a:t>Second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521D8-0276-7043-A50F-48E286C59F7E}" type="slidenum">
              <a:rPr lang="en-US" smtClean="0"/>
              <a:pPr/>
              <a:t>‹#›</a:t>
            </a:fld>
            <a:endParaRPr lang="en-US" dirty="0"/>
          </a:p>
        </p:txBody>
      </p:sp>
      <p:pic>
        <p:nvPicPr>
          <p:cNvPr id="7" name="Picture 6">
            <a:extLst>
              <a:ext uri="{FF2B5EF4-FFF2-40B4-BE49-F238E27FC236}">
                <a16:creationId xmlns:a16="http://schemas.microsoft.com/office/drawing/2014/main" id="{1A087746-E11E-6F4B-816B-3AE4E3AB7A52}"/>
              </a:ext>
            </a:extLst>
          </p:cNvPr>
          <p:cNvPicPr>
            <a:picLocks noChangeAspect="1"/>
          </p:cNvPicPr>
          <p:nvPr userDrawn="1"/>
        </p:nvPicPr>
        <p:blipFill>
          <a:blip r:embed="rId2"/>
          <a:stretch>
            <a:fillRect/>
          </a:stretch>
        </p:blipFill>
        <p:spPr>
          <a:xfrm>
            <a:off x="838200" y="6422541"/>
            <a:ext cx="3425657" cy="232741"/>
          </a:xfrm>
          <a:prstGeom prst="rect">
            <a:avLst/>
          </a:prstGeom>
        </p:spPr>
      </p:pic>
    </p:spTree>
    <p:extLst>
      <p:ext uri="{BB962C8B-B14F-4D97-AF65-F5344CB8AC3E}">
        <p14:creationId xmlns:p14="http://schemas.microsoft.com/office/powerpoint/2010/main" val="4258762329"/>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4" name="Slide Number Placeholder 3"/>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26082486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1" y="1502228"/>
            <a:ext cx="4011084" cy="783772"/>
          </a:xfrm>
        </p:spPr>
        <p:txBody>
          <a:bodyPr lIns="0" tIns="0" rIns="0" bIns="0" anchor="b"/>
          <a:lstStyle>
            <a:lvl1pPr algn="l">
              <a:defRPr sz="2000" b="1">
                <a:solidFill>
                  <a:schemeClr val="accent1"/>
                </a:solidFill>
              </a:defRPr>
            </a:lvl1pPr>
          </a:lstStyle>
          <a:p>
            <a:r>
              <a:rPr lang="en-US" dirty="0"/>
              <a:t>Click to edit Master title style</a:t>
            </a:r>
          </a:p>
        </p:txBody>
      </p:sp>
      <p:sp>
        <p:nvSpPr>
          <p:cNvPr id="3" name="Content Placeholder 2"/>
          <p:cNvSpPr>
            <a:spLocks noGrp="1"/>
          </p:cNvSpPr>
          <p:nvPr>
            <p:ph idx="1"/>
          </p:nvPr>
        </p:nvSpPr>
        <p:spPr>
          <a:xfrm>
            <a:off x="4766733" y="1502229"/>
            <a:ext cx="6815667" cy="46239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2380344"/>
            <a:ext cx="4011084" cy="3745820"/>
          </a:xfrm>
        </p:spPr>
        <p:txBody>
          <a:bodyPr lIns="0" tIns="0" rIns="0" bIns="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itle 1"/>
          <p:cNvSpPr txBox="1">
            <a:spLocks/>
          </p:cNvSpPr>
          <p:nvPr userDrawn="1"/>
        </p:nvSpPr>
        <p:spPr>
          <a:xfrm>
            <a:off x="609600" y="319316"/>
            <a:ext cx="10972800" cy="754743"/>
          </a:xfrm>
          <a:prstGeom prst="rect">
            <a:avLst/>
          </a:prstGeom>
        </p:spPr>
        <p:txBody>
          <a:bodyPr vert="horz" lIns="91440" tIns="45720" rIns="91440" bIns="45720" rtlCol="0" anchor="b" anchorCtr="0">
            <a:norm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r>
              <a:rPr lang="en-US" sz="3600" dirty="0"/>
              <a:t>Click to edit Master title style</a:t>
            </a:r>
          </a:p>
        </p:txBody>
      </p:sp>
    </p:spTree>
    <p:extLst>
      <p:ext uri="{BB962C8B-B14F-4D97-AF65-F5344CB8AC3E}">
        <p14:creationId xmlns:p14="http://schemas.microsoft.com/office/powerpoint/2010/main" val="38154867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ullets next to pag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1531258"/>
            <a:ext cx="5418667" cy="950686"/>
          </a:xfrm>
        </p:spPr>
        <p:txBody>
          <a:bodyPr lIns="0" tIns="0" rIns="0" bIns="0" anchor="t" anchorCtr="0">
            <a:noAutofit/>
          </a:bodyPr>
          <a:lstStyle>
            <a:lvl1pPr algn="l">
              <a:defRPr sz="2800" b="1"/>
            </a:lvl1pPr>
          </a:lstStyle>
          <a:p>
            <a:r>
              <a:rPr lang="en-US" dirty="0"/>
              <a:t>Click to edit Master title style</a:t>
            </a:r>
          </a:p>
        </p:txBody>
      </p:sp>
      <p:sp>
        <p:nvSpPr>
          <p:cNvPr id="3" name="Content Placeholder 2"/>
          <p:cNvSpPr>
            <a:spLocks noGrp="1"/>
          </p:cNvSpPr>
          <p:nvPr>
            <p:ph idx="1"/>
          </p:nvPr>
        </p:nvSpPr>
        <p:spPr>
          <a:xfrm>
            <a:off x="6241142" y="1531257"/>
            <a:ext cx="5341257" cy="459490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4"/>
          </p:nvPr>
        </p:nvSpPr>
        <p:spPr>
          <a:xfrm>
            <a:off x="609600" y="2569029"/>
            <a:ext cx="5418667" cy="3504746"/>
          </a:xfrm>
        </p:spPr>
        <p:txBody>
          <a:bodyPr/>
          <a:lstStyle>
            <a:lvl1pPr>
              <a:defRPr sz="2800">
                <a:solidFill>
                  <a:schemeClr val="tx1"/>
                </a:solidFill>
              </a:defRPr>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865452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ullets next to page 2">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376603" y="1451428"/>
            <a:ext cx="5418667" cy="783772"/>
          </a:xfrm>
        </p:spPr>
        <p:txBody>
          <a:bodyPr lIns="0" tIns="0" rIns="0" bIns="0" anchor="t" anchorCtr="0">
            <a:noAutofit/>
          </a:bodyPr>
          <a:lstStyle>
            <a:lvl1pPr algn="l">
              <a:defRPr sz="2800" b="1">
                <a:solidFill>
                  <a:srgbClr val="0077A0"/>
                </a:solidFill>
              </a:defRPr>
            </a:lvl1pPr>
          </a:lstStyle>
          <a:p>
            <a:r>
              <a:rPr lang="en-US" dirty="0"/>
              <a:t>Click to edit Master title style</a:t>
            </a:r>
          </a:p>
        </p:txBody>
      </p:sp>
      <p:sp>
        <p:nvSpPr>
          <p:cNvPr id="3" name="Content Placeholder 2"/>
          <p:cNvSpPr>
            <a:spLocks noGrp="1"/>
          </p:cNvSpPr>
          <p:nvPr>
            <p:ph idx="1"/>
          </p:nvPr>
        </p:nvSpPr>
        <p:spPr>
          <a:xfrm>
            <a:off x="609601" y="1458687"/>
            <a:ext cx="5341257" cy="466747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4"/>
          </p:nvPr>
        </p:nvSpPr>
        <p:spPr>
          <a:xfrm>
            <a:off x="6376603" y="2460172"/>
            <a:ext cx="5418667" cy="3613603"/>
          </a:xfrm>
        </p:spPr>
        <p:txBody>
          <a:bodyPr/>
          <a:lstStyle>
            <a:lvl1pPr>
              <a:defRPr sz="2800">
                <a:solidFill>
                  <a:schemeClr val="tx1"/>
                </a:solidFill>
              </a:defRPr>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405773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971143"/>
            <a:ext cx="7315200" cy="39619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480457"/>
            <a:ext cx="7315200" cy="342537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itle 1"/>
          <p:cNvSpPr txBox="1">
            <a:spLocks/>
          </p:cNvSpPr>
          <p:nvPr userDrawn="1"/>
        </p:nvSpPr>
        <p:spPr>
          <a:xfrm>
            <a:off x="609600" y="319316"/>
            <a:ext cx="10972800" cy="754743"/>
          </a:xfrm>
          <a:prstGeom prst="rect">
            <a:avLst/>
          </a:prstGeom>
        </p:spPr>
        <p:txBody>
          <a:bodyPr vert="horz" lIns="91440" tIns="45720" rIns="91440" bIns="45720" rtlCol="0" anchor="b" anchorCtr="0">
            <a:norm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r>
              <a:rPr lang="en-US" sz="3600" dirty="0"/>
              <a:t>Click to edit Master title style</a:t>
            </a:r>
          </a:p>
        </p:txBody>
      </p:sp>
    </p:spTree>
    <p:extLst>
      <p:ext uri="{BB962C8B-B14F-4D97-AF65-F5344CB8AC3E}">
        <p14:creationId xmlns:p14="http://schemas.microsoft.com/office/powerpoint/2010/main" val="2500744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545807"/>
            <a:ext cx="2472152" cy="712311"/>
          </a:xfrm>
        </p:spPr>
        <p:txBody>
          <a:bodyPr vert="horz" wrap="none" lIns="91440" tIns="45720" rIns="91440" bIns="45720" rtlCol="0" anchor="ctr">
            <a:spAutoFit/>
          </a:bodyPr>
          <a:lstStyle>
            <a:lvl1pPr>
              <a:defRPr lang="en-US" b="0" i="0" dirty="0">
                <a:solidFill>
                  <a:srgbClr val="0C2340"/>
                </a:solidFill>
                <a:latin typeface="brandon_grotesquebold" panose="02000803000000000000" pitchFamily="2" charset="0"/>
              </a:defRPr>
            </a:lvl1pPr>
          </a:lstStyle>
          <a:p>
            <a:pPr lvl="0"/>
            <a:r>
              <a:rPr lang="en-US" dirty="0"/>
              <a:t>Main Title</a:t>
            </a:r>
          </a:p>
        </p:txBody>
      </p:sp>
      <p:sp>
        <p:nvSpPr>
          <p:cNvPr id="3" name="Date Placeholder 2"/>
          <p:cNvSpPr>
            <a:spLocks noGrp="1"/>
          </p:cNvSpPr>
          <p:nvPr>
            <p:ph type="dt" sz="half" idx="10"/>
          </p:nvPr>
        </p:nvSpPr>
        <p:spPr/>
        <p:txBody>
          <a:bodyPr/>
          <a:lstStyle/>
          <a:p>
            <a:fld id="{89C42E98-4098-476D-9833-F58CE30DB6F9}" type="datetimeFigureOut">
              <a:rPr lang="en-US" smtClean="0"/>
              <a:t>7/8/2022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C521D8-0276-7043-A50F-48E286C59F7E}" type="slidenum">
              <a:rPr lang="en-US" smtClean="0"/>
              <a:pPr/>
              <a:t>‹#›</a:t>
            </a:fld>
            <a:endParaRPr lang="en-US" dirty="0"/>
          </a:p>
        </p:txBody>
      </p:sp>
      <p:pic>
        <p:nvPicPr>
          <p:cNvPr id="8" name="Picture 7">
            <a:extLst>
              <a:ext uri="{FF2B5EF4-FFF2-40B4-BE49-F238E27FC236}">
                <a16:creationId xmlns:a16="http://schemas.microsoft.com/office/drawing/2014/main" id="{3C01B4FD-99C9-F74B-94DE-03D99522A380}"/>
              </a:ext>
            </a:extLst>
          </p:cNvPr>
          <p:cNvPicPr>
            <a:picLocks noChangeAspect="1"/>
          </p:cNvPicPr>
          <p:nvPr userDrawn="1"/>
        </p:nvPicPr>
        <p:blipFill>
          <a:blip r:embed="rId2"/>
          <a:stretch>
            <a:fillRect/>
          </a:stretch>
        </p:blipFill>
        <p:spPr>
          <a:xfrm>
            <a:off x="838200" y="6422541"/>
            <a:ext cx="3425657" cy="232741"/>
          </a:xfrm>
          <a:prstGeom prst="rect">
            <a:avLst/>
          </a:prstGeom>
        </p:spPr>
      </p:pic>
      <p:pic>
        <p:nvPicPr>
          <p:cNvPr id="10" name="Picture 9" descr="A picture containing text, sign&#10;&#10;Description automatically generated">
            <a:extLst>
              <a:ext uri="{FF2B5EF4-FFF2-40B4-BE49-F238E27FC236}">
                <a16:creationId xmlns:a16="http://schemas.microsoft.com/office/drawing/2014/main" id="{C16E18A3-441B-AC46-92C3-4C3F4924C372}"/>
              </a:ext>
            </a:extLst>
          </p:cNvPr>
          <p:cNvPicPr>
            <a:picLocks noChangeAspect="1"/>
          </p:cNvPicPr>
          <p:nvPr userDrawn="1"/>
        </p:nvPicPr>
        <p:blipFill>
          <a:blip r:embed="rId3"/>
          <a:stretch>
            <a:fillRect/>
          </a:stretch>
        </p:blipFill>
        <p:spPr>
          <a:xfrm>
            <a:off x="4469266" y="6245564"/>
            <a:ext cx="769538" cy="586693"/>
          </a:xfrm>
          <a:prstGeom prst="rect">
            <a:avLst/>
          </a:prstGeom>
        </p:spPr>
      </p:pic>
    </p:spTree>
    <p:extLst>
      <p:ext uri="{BB962C8B-B14F-4D97-AF65-F5344CB8AC3E}">
        <p14:creationId xmlns:p14="http://schemas.microsoft.com/office/powerpoint/2010/main" val="315074332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BF6B683-8991-A548-BE9F-632DA08AC456}"/>
              </a:ext>
            </a:extLst>
          </p:cNvPr>
          <p:cNvSpPr/>
          <p:nvPr userDrawn="1"/>
        </p:nvSpPr>
        <p:spPr>
          <a:xfrm>
            <a:off x="694586" y="6181344"/>
            <a:ext cx="4688541" cy="6583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89C42E98-4098-476D-9833-F58CE30DB6F9}" type="datetimeFigureOut">
              <a:rPr lang="en-US" smtClean="0"/>
              <a:t>7/8/2022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C521D8-0276-7043-A50F-48E286C59F7E}" type="slidenum">
              <a:rPr lang="en-US" smtClean="0"/>
              <a:pPr/>
              <a:t>‹#›</a:t>
            </a:fld>
            <a:endParaRPr lang="en-US" dirty="0"/>
          </a:p>
        </p:txBody>
      </p:sp>
      <p:pic>
        <p:nvPicPr>
          <p:cNvPr id="8" name="Picture 7">
            <a:extLst>
              <a:ext uri="{FF2B5EF4-FFF2-40B4-BE49-F238E27FC236}">
                <a16:creationId xmlns:a16="http://schemas.microsoft.com/office/drawing/2014/main" id="{B4C66670-50C1-924E-BD67-8081A34E92F7}"/>
              </a:ext>
            </a:extLst>
          </p:cNvPr>
          <p:cNvPicPr>
            <a:picLocks noChangeAspect="1"/>
          </p:cNvPicPr>
          <p:nvPr userDrawn="1"/>
        </p:nvPicPr>
        <p:blipFill>
          <a:blip r:embed="rId2"/>
          <a:stretch>
            <a:fillRect/>
          </a:stretch>
        </p:blipFill>
        <p:spPr>
          <a:xfrm>
            <a:off x="838200" y="6422541"/>
            <a:ext cx="3425657" cy="232741"/>
          </a:xfrm>
          <a:prstGeom prst="rect">
            <a:avLst/>
          </a:prstGeom>
        </p:spPr>
      </p:pic>
      <p:pic>
        <p:nvPicPr>
          <p:cNvPr id="10" name="Picture 9" descr="A picture containing text, sign&#10;&#10;Description automatically generated">
            <a:extLst>
              <a:ext uri="{FF2B5EF4-FFF2-40B4-BE49-F238E27FC236}">
                <a16:creationId xmlns:a16="http://schemas.microsoft.com/office/drawing/2014/main" id="{796FF6CC-F7C2-EC4B-944D-859BEB13709F}"/>
              </a:ext>
            </a:extLst>
          </p:cNvPr>
          <p:cNvPicPr>
            <a:picLocks noChangeAspect="1"/>
          </p:cNvPicPr>
          <p:nvPr userDrawn="1"/>
        </p:nvPicPr>
        <p:blipFill>
          <a:blip r:embed="rId3"/>
          <a:stretch>
            <a:fillRect/>
          </a:stretch>
        </p:blipFill>
        <p:spPr>
          <a:xfrm>
            <a:off x="4469266" y="6245564"/>
            <a:ext cx="769538" cy="586693"/>
          </a:xfrm>
          <a:prstGeom prst="rect">
            <a:avLst/>
          </a:prstGeom>
        </p:spPr>
      </p:pic>
    </p:spTree>
    <p:extLst>
      <p:ext uri="{BB962C8B-B14F-4D97-AF65-F5344CB8AC3E}">
        <p14:creationId xmlns:p14="http://schemas.microsoft.com/office/powerpoint/2010/main" val="358170928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192701" y="6356350"/>
            <a:ext cx="2743200" cy="365125"/>
          </a:xfrm>
        </p:spPr>
        <p:txBody>
          <a:bodyPr/>
          <a:lstStyle/>
          <a:p>
            <a:fld id="{89C42E98-4098-476D-9833-F58CE30DB6F9}" type="datetimeFigureOut">
              <a:rPr lang="en-US" smtClean="0"/>
              <a:t>7/8/2022</a:t>
            </a:fld>
            <a:endParaRPr lang="en-US"/>
          </a:p>
        </p:txBody>
      </p:sp>
      <p:sp>
        <p:nvSpPr>
          <p:cNvPr id="4" name="Slide Number Placeholder 3"/>
          <p:cNvSpPr>
            <a:spLocks noGrp="1"/>
          </p:cNvSpPr>
          <p:nvPr>
            <p:ph type="sldNum" sz="quarter" idx="12"/>
          </p:nvPr>
        </p:nvSpPr>
        <p:spPr/>
        <p:txBody>
          <a:bodyPr/>
          <a:lstStyle/>
          <a:p>
            <a:fld id="{EAC521D8-0276-7043-A50F-48E286C59F7E}" type="slidenum">
              <a:rPr lang="en-US" smtClean="0"/>
              <a:pPr/>
              <a:t>‹#›</a:t>
            </a:fld>
            <a:endParaRPr lang="en-US" dirty="0"/>
          </a:p>
        </p:txBody>
      </p:sp>
    </p:spTree>
    <p:extLst>
      <p:ext uri="{BB962C8B-B14F-4D97-AF65-F5344CB8AC3E}">
        <p14:creationId xmlns:p14="http://schemas.microsoft.com/office/powerpoint/2010/main" val="181347703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2505"/>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dirty="0"/>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dirty="0"/>
              <a:t>Section Subtitle</a:t>
            </a:r>
          </a:p>
        </p:txBody>
      </p:sp>
    </p:spTree>
    <p:extLst>
      <p:ext uri="{BB962C8B-B14F-4D97-AF65-F5344CB8AC3E}">
        <p14:creationId xmlns:p14="http://schemas.microsoft.com/office/powerpoint/2010/main" val="4043685072"/>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dirty="0"/>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dirty="0"/>
              <a:t>Section Subtitle</a:t>
            </a:r>
          </a:p>
        </p:txBody>
      </p:sp>
      <p:pic>
        <p:nvPicPr>
          <p:cNvPr id="14" name="Picture 13">
            <a:extLst>
              <a:ext uri="{FF2B5EF4-FFF2-40B4-BE49-F238E27FC236}">
                <a16:creationId xmlns:a16="http://schemas.microsoft.com/office/drawing/2014/main" id="{55FE840C-19DD-B740-AAF8-35A653510AC3}"/>
              </a:ext>
            </a:extLst>
          </p:cNvPr>
          <p:cNvPicPr>
            <a:picLocks noChangeAspect="1"/>
          </p:cNvPicPr>
          <p:nvPr userDrawn="1"/>
        </p:nvPicPr>
        <p:blipFill>
          <a:blip r:embed="rId4"/>
          <a:stretch>
            <a:fillRect/>
          </a:stretch>
        </p:blipFill>
        <p:spPr>
          <a:xfrm>
            <a:off x="7528367" y="6237346"/>
            <a:ext cx="3425657" cy="232741"/>
          </a:xfrm>
          <a:prstGeom prst="rect">
            <a:avLst/>
          </a:prstGeom>
        </p:spPr>
      </p:pic>
      <p:pic>
        <p:nvPicPr>
          <p:cNvPr id="18" name="Picture 17" descr="A picture containing text, sign&#10;&#10;Description automatically generated">
            <a:extLst>
              <a:ext uri="{FF2B5EF4-FFF2-40B4-BE49-F238E27FC236}">
                <a16:creationId xmlns:a16="http://schemas.microsoft.com/office/drawing/2014/main" id="{FDDB6453-7E0A-F94F-BCB0-FD76DF1DE7F3}"/>
              </a:ext>
            </a:extLst>
          </p:cNvPr>
          <p:cNvPicPr>
            <a:picLocks noChangeAspect="1"/>
          </p:cNvPicPr>
          <p:nvPr userDrawn="1"/>
        </p:nvPicPr>
        <p:blipFill>
          <a:blip r:embed="rId5"/>
          <a:stretch>
            <a:fillRect/>
          </a:stretch>
        </p:blipFill>
        <p:spPr>
          <a:xfrm>
            <a:off x="11159433" y="6060369"/>
            <a:ext cx="769538" cy="586693"/>
          </a:xfrm>
          <a:prstGeom prst="rect">
            <a:avLst/>
          </a:prstGeom>
        </p:spPr>
      </p:pic>
    </p:spTree>
    <p:extLst>
      <p:ext uri="{BB962C8B-B14F-4D97-AF65-F5344CB8AC3E}">
        <p14:creationId xmlns:p14="http://schemas.microsoft.com/office/powerpoint/2010/main" val="3239028242"/>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28D2DC-8165-9761-AA44-3BD75B043107}"/>
              </a:ext>
            </a:extLst>
          </p:cNvPr>
          <p:cNvPicPr>
            <a:picLocks noChangeAspect="1"/>
          </p:cNvPicPr>
          <p:nvPr userDrawn="1"/>
        </p:nvPicPr>
        <p:blipFill>
          <a:blip r:embed="rId2"/>
          <a:stretch>
            <a:fillRect/>
          </a:stretch>
        </p:blipFill>
        <p:spPr>
          <a:xfrm>
            <a:off x="848868" y="6225854"/>
            <a:ext cx="1752600" cy="381000"/>
          </a:xfrm>
          <a:prstGeom prst="rect">
            <a:avLst/>
          </a:prstGeom>
        </p:spPr>
      </p:pic>
      <p:pic>
        <p:nvPicPr>
          <p:cNvPr id="3" name="Picture 2">
            <a:extLst>
              <a:ext uri="{FF2B5EF4-FFF2-40B4-BE49-F238E27FC236}">
                <a16:creationId xmlns:a16="http://schemas.microsoft.com/office/drawing/2014/main" id="{7C3780E0-D33D-A9B3-E755-598ACCB9279F}"/>
              </a:ext>
            </a:extLst>
          </p:cNvPr>
          <p:cNvPicPr/>
          <p:nvPr userDrawn="1"/>
        </p:nvPicPr>
        <p:blipFill>
          <a:blip r:embed="rId3" cstate="print">
            <a:biLevel thresh="50000"/>
            <a:extLst>
              <a:ext uri="{28A0092B-C50C-407E-A947-70E740481C1C}">
                <a14:useLocalDpi xmlns:a14="http://schemas.microsoft.com/office/drawing/2010/main" val="0"/>
              </a:ext>
            </a:extLst>
          </a:blip>
          <a:stretch>
            <a:fillRect/>
          </a:stretch>
        </p:blipFill>
        <p:spPr>
          <a:xfrm>
            <a:off x="2799662" y="6229078"/>
            <a:ext cx="1579412" cy="404166"/>
          </a:xfrm>
          <a:prstGeom prst="rect">
            <a:avLst/>
          </a:prstGeom>
        </p:spPr>
      </p:pic>
    </p:spTree>
    <p:extLst>
      <p:ext uri="{BB962C8B-B14F-4D97-AF65-F5344CB8AC3E}">
        <p14:creationId xmlns:p14="http://schemas.microsoft.com/office/powerpoint/2010/main" val="1084920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973044B-0795-E04A-804C-9575CD02621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1999" cy="6858000"/>
          </a:xfrm>
          <a:prstGeom prst="rect">
            <a:avLst/>
          </a:prstGeom>
        </p:spPr>
      </p:pic>
      <p:sp>
        <p:nvSpPr>
          <p:cNvPr id="2" name="Title 1">
            <a:extLst>
              <a:ext uri="{FF2B5EF4-FFF2-40B4-BE49-F238E27FC236}">
                <a16:creationId xmlns:a16="http://schemas.microsoft.com/office/drawing/2014/main" id="{DEAE6268-A9E1-9D4E-93C5-2E59F1780D2A}"/>
              </a:ext>
            </a:extLst>
          </p:cNvPr>
          <p:cNvSpPr>
            <a:spLocks noGrp="1"/>
          </p:cNvSpPr>
          <p:nvPr>
            <p:ph type="ctrTitle" hasCustomPrompt="1"/>
          </p:nvPr>
        </p:nvSpPr>
        <p:spPr>
          <a:xfrm>
            <a:off x="698977" y="1615326"/>
            <a:ext cx="7966604" cy="1635063"/>
          </a:xfrm>
          <a:blipFill dpi="0" rotWithShape="1">
            <a:blip r:embed="rId3" cstate="screen">
              <a:extLst>
                <a:ext uri="{28A0092B-C50C-407E-A947-70E740481C1C}">
                  <a14:useLocalDpi xmlns:a14="http://schemas.microsoft.com/office/drawing/2010/main"/>
                </a:ext>
              </a:extLst>
            </a:blip>
            <a:srcRect/>
            <a:tile tx="0" ty="0" sx="100000" sy="100000" flip="none" algn="tr"/>
          </a:blipFill>
        </p:spPr>
        <p:txBody>
          <a:bodyPr wrap="none" tIns="457200" rIns="640080" bIns="0" anchor="b" anchorCtr="0">
            <a:spAutoFit/>
          </a:bodyPr>
          <a:lstStyle>
            <a:lvl1pPr algn="l">
              <a:defRPr sz="8000" b="0" i="0">
                <a:solidFill>
                  <a:schemeClr val="bg1"/>
                </a:solidFill>
                <a:latin typeface="brandon_grotesquebold" panose="02000803000000000000" pitchFamily="2" charset="0"/>
              </a:defRPr>
            </a:lvl1pPr>
          </a:lstStyle>
          <a:p>
            <a:r>
              <a:rPr lang="en-US"/>
              <a:t>Presentation Title</a:t>
            </a:r>
          </a:p>
        </p:txBody>
      </p:sp>
      <p:pic>
        <p:nvPicPr>
          <p:cNvPr id="10" name="Picture 9">
            <a:extLst>
              <a:ext uri="{FF2B5EF4-FFF2-40B4-BE49-F238E27FC236}">
                <a16:creationId xmlns:a16="http://schemas.microsoft.com/office/drawing/2014/main" id="{7A5256D1-DF72-B642-A507-B419C0FE7A1B}"/>
              </a:ext>
            </a:extLst>
          </p:cNvPr>
          <p:cNvPicPr>
            <a:picLocks noChangeAspect="1"/>
          </p:cNvPicPr>
          <p:nvPr userDrawn="1"/>
        </p:nvPicPr>
        <p:blipFill>
          <a:blip r:embed="rId4"/>
          <a:stretch>
            <a:fillRect/>
          </a:stretch>
        </p:blipFill>
        <p:spPr>
          <a:xfrm>
            <a:off x="8449308" y="5817478"/>
            <a:ext cx="3323174" cy="722429"/>
          </a:xfrm>
          <a:prstGeom prst="rect">
            <a:avLst/>
          </a:prstGeom>
        </p:spPr>
      </p:pic>
      <p:sp>
        <p:nvSpPr>
          <p:cNvPr id="6" name="Text Placeholder 5">
            <a:extLst>
              <a:ext uri="{FF2B5EF4-FFF2-40B4-BE49-F238E27FC236}">
                <a16:creationId xmlns:a16="http://schemas.microsoft.com/office/drawing/2014/main" id="{C2F2843E-AE3D-40BB-9396-CF91AE8F6227}"/>
              </a:ext>
            </a:extLst>
          </p:cNvPr>
          <p:cNvSpPr>
            <a:spLocks noGrp="1"/>
          </p:cNvSpPr>
          <p:nvPr>
            <p:ph type="body" sz="quarter" idx="10" hasCustomPrompt="1"/>
          </p:nvPr>
        </p:nvSpPr>
        <p:spPr>
          <a:xfrm>
            <a:off x="698500" y="3339285"/>
            <a:ext cx="4504759" cy="655949"/>
          </a:xfrm>
        </p:spPr>
        <p:txBody>
          <a:bodyPr wrap="none">
            <a:spAutoFit/>
          </a:bodyPr>
          <a:lstStyle>
            <a:lvl1pPr marL="0" indent="0">
              <a:buNone/>
              <a:defRPr sz="4000">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a:t>Presentation Subtitle</a:t>
            </a:r>
          </a:p>
        </p:txBody>
      </p:sp>
      <p:sp>
        <p:nvSpPr>
          <p:cNvPr id="12" name="Text Placeholder 11">
            <a:extLst>
              <a:ext uri="{FF2B5EF4-FFF2-40B4-BE49-F238E27FC236}">
                <a16:creationId xmlns:a16="http://schemas.microsoft.com/office/drawing/2014/main" id="{3FC9F6FF-724C-4A23-95BF-E6CACDAE1656}"/>
              </a:ext>
            </a:extLst>
          </p:cNvPr>
          <p:cNvSpPr>
            <a:spLocks noGrp="1"/>
          </p:cNvSpPr>
          <p:nvPr>
            <p:ph type="body" sz="quarter" idx="11" hasCustomPrompt="1"/>
          </p:nvPr>
        </p:nvSpPr>
        <p:spPr>
          <a:xfrm>
            <a:off x="705874" y="4077321"/>
            <a:ext cx="2667718" cy="496996"/>
          </a:xfrm>
        </p:spPr>
        <p:txBody>
          <a:bodyPr wrap="none">
            <a:spAutoFit/>
          </a:bodyPr>
          <a:lstStyle>
            <a:lvl1pPr>
              <a:defRPr sz="2400">
                <a:solidFill>
                  <a:srgbClr val="F58573"/>
                </a:solidFill>
                <a:latin typeface="brandon_grotesquebold" panose="020B0604020202020204" charset="0"/>
              </a:defRPr>
            </a:lvl1pPr>
          </a:lstStyle>
          <a:p>
            <a:pPr lvl="0"/>
            <a:fld id="{E71C67EA-9613-1D40-AF5C-7EE487C47B65}" type="datetime4">
              <a:rPr lang="en-US" smtClean="0"/>
              <a:t>November 20, 2018</a:t>
            </a:fld>
            <a:endParaRPr lang="en-US"/>
          </a:p>
        </p:txBody>
      </p:sp>
    </p:spTree>
    <p:extLst>
      <p:ext uri="{BB962C8B-B14F-4D97-AF65-F5344CB8AC3E}">
        <p14:creationId xmlns:p14="http://schemas.microsoft.com/office/powerpoint/2010/main" val="3956386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image" Target="../media/image12.jpg"/><Relationship Id="rId2" Type="http://schemas.openxmlformats.org/officeDocument/2006/relationships/slideLayout" Target="../slideLayouts/slideLayout11.xml"/><Relationship Id="rId16" Type="http://schemas.openxmlformats.org/officeDocument/2006/relationships/theme" Target="../theme/theme2.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545807"/>
            <a:ext cx="2472152" cy="712311"/>
          </a:xfrm>
          <a:prstGeom prst="rect">
            <a:avLst/>
          </a:prstGeom>
        </p:spPr>
        <p:txBody>
          <a:bodyPr vert="horz" wrap="none" lIns="91440" tIns="45720" rIns="91440" bIns="45720" rtlCol="0" anchor="ctr">
            <a:spAutoFit/>
          </a:bodyPr>
          <a:lstStyle/>
          <a:p>
            <a:pPr lvl="0"/>
            <a:r>
              <a:rPr lang="en-US" dirty="0"/>
              <a:t>Main Title</a:t>
            </a:r>
          </a:p>
        </p:txBody>
      </p:sp>
      <p:sp>
        <p:nvSpPr>
          <p:cNvPr id="3" name="Text Placeholder 2"/>
          <p:cNvSpPr>
            <a:spLocks noGrp="1"/>
          </p:cNvSpPr>
          <p:nvPr>
            <p:ph type="body" idx="1"/>
          </p:nvPr>
        </p:nvSpPr>
        <p:spPr>
          <a:xfrm>
            <a:off x="838200" y="1699681"/>
            <a:ext cx="10515600" cy="627351"/>
          </a:xfrm>
          <a:prstGeom prst="rect">
            <a:avLst/>
          </a:prstGeom>
        </p:spPr>
        <p:txBody>
          <a:bodyPr vert="horz" lIns="91440" tIns="45720" rIns="91440" bIns="45720" rtlCol="0">
            <a:spAutoFit/>
          </a:bodyPr>
          <a:lstStyle/>
          <a:p>
            <a:pPr marL="0" lvl="0" indent="0">
              <a:buFontTx/>
              <a:buNone/>
            </a:pPr>
            <a:r>
              <a:rPr lang="en-US" dirty="0"/>
              <a:t>Edit Master text styles</a:t>
            </a:r>
          </a:p>
          <a:p>
            <a:pPr lvl="1">
              <a:buClr>
                <a:srgbClr val="21B6C1"/>
              </a:buClr>
            </a:pPr>
            <a:r>
              <a:rPr lang="en-US" dirty="0"/>
              <a:t>Second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42E98-4098-476D-9833-F58CE30DB6F9}" type="datetimeFigureOut">
              <a:rPr lang="en-US" smtClean="0"/>
              <a:t>7/8/2022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C521D8-0276-7043-A50F-48E286C59F7E}" type="slidenum">
              <a:rPr lang="en-US" smtClean="0"/>
              <a:pPr/>
              <a:t>‹#›</a:t>
            </a:fld>
            <a:endParaRPr lang="en-US" dirty="0"/>
          </a:p>
        </p:txBody>
      </p:sp>
      <p:pic>
        <p:nvPicPr>
          <p:cNvPr id="8" name="Picture 7">
            <a:extLst>
              <a:ext uri="{FF2B5EF4-FFF2-40B4-BE49-F238E27FC236}">
                <a16:creationId xmlns:a16="http://schemas.microsoft.com/office/drawing/2014/main" id="{5927F63A-1C6A-E743-9A99-705ACCBBE8DE}"/>
              </a:ext>
            </a:extLst>
          </p:cNvPr>
          <p:cNvPicPr>
            <a:picLocks noChangeAspect="1"/>
          </p:cNvPicPr>
          <p:nvPr userDrawn="1"/>
        </p:nvPicPr>
        <p:blipFill>
          <a:blip r:embed="rId11"/>
          <a:stretch>
            <a:fillRect/>
          </a:stretch>
        </p:blipFill>
        <p:spPr>
          <a:xfrm>
            <a:off x="10838327" y="3952015"/>
            <a:ext cx="2623607" cy="2623607"/>
          </a:xfrm>
          <a:prstGeom prst="rect">
            <a:avLst/>
          </a:prstGeom>
        </p:spPr>
      </p:pic>
    </p:spTree>
    <p:extLst>
      <p:ext uri="{BB962C8B-B14F-4D97-AF65-F5344CB8AC3E}">
        <p14:creationId xmlns:p14="http://schemas.microsoft.com/office/powerpoint/2010/main" val="2246350197"/>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8" r:id="rId3"/>
    <p:sldLayoutId id="2147483779" r:id="rId4"/>
    <p:sldLayoutId id="2147483780" r:id="rId5"/>
    <p:sldLayoutId id="2147483653" r:id="rId6"/>
    <p:sldLayoutId id="2147483781" r:id="rId7"/>
    <p:sldLayoutId id="2147483804" r:id="rId8"/>
    <p:sldLayoutId id="2147483805" r:id="rId9"/>
  </p:sldLayoutIdLst>
  <p:hf hdr="0" ftr="0" dt="0"/>
  <p:txStyles>
    <p:titleStyle>
      <a:lvl1pPr algn="l" defTabSz="914400" rtl="0" eaLnBrk="1" latinLnBrk="0" hangingPunct="1">
        <a:lnSpc>
          <a:spcPct val="90000"/>
        </a:lnSpc>
        <a:spcBef>
          <a:spcPct val="0"/>
        </a:spcBef>
        <a:buNone/>
        <a:defRPr lang="en-US" sz="4400" b="0" i="0" kern="1200" dirty="0">
          <a:solidFill>
            <a:srgbClr val="0C2340"/>
          </a:solidFill>
          <a:latin typeface="brandon_grotesquebold" panose="02000803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1800" b="0" i="0" kern="1200" dirty="0" smtClean="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17"/>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19316"/>
            <a:ext cx="10972800" cy="754743"/>
          </a:xfrm>
          <a:prstGeom prst="rect">
            <a:avLst/>
          </a:prstGeom>
        </p:spPr>
        <p:txBody>
          <a:bodyPr vert="horz" lIns="91440" tIns="45720" rIns="91440" bIns="45720" rtlCol="0" anchor="b" anchorCtr="0">
            <a:normAutofit/>
          </a:bodyPr>
          <a:lstStyle/>
          <a:p>
            <a:r>
              <a:rPr lang="en-US" dirty="0"/>
              <a:t>Click to edit Master title style</a:t>
            </a:r>
          </a:p>
        </p:txBody>
      </p:sp>
      <p:sp>
        <p:nvSpPr>
          <p:cNvPr id="3" name="Text Placeholder 2"/>
          <p:cNvSpPr>
            <a:spLocks noGrp="1"/>
          </p:cNvSpPr>
          <p:nvPr>
            <p:ph type="body" idx="1"/>
          </p:nvPr>
        </p:nvSpPr>
        <p:spPr>
          <a:xfrm>
            <a:off x="609600" y="1618343"/>
            <a:ext cx="10972800" cy="450782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125257"/>
            <a:ext cx="2844800" cy="365125"/>
          </a:xfrm>
          <a:prstGeom prst="rect">
            <a:avLst/>
          </a:prstGeom>
        </p:spPr>
        <p:txBody>
          <a:bodyPr vert="horz" lIns="91440" tIns="45720" rIns="91440" bIns="45720" rtlCol="0" anchor="ctr"/>
          <a:lstStyle>
            <a:lvl1pPr algn="l">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085936" y="6131607"/>
            <a:ext cx="2844800" cy="365125"/>
          </a:xfrm>
          <a:prstGeom prst="rect">
            <a:avLst/>
          </a:prstGeom>
        </p:spPr>
        <p:txBody>
          <a:bodyPr vert="horz" lIns="0" tIns="0" rIns="91440" bIns="0" rtlCol="0" anchor="ctr"/>
          <a:lstStyle>
            <a:lvl1pPr algn="r">
              <a:defRPr sz="1400">
                <a:solidFill>
                  <a:srgbClr val="0077A0"/>
                </a:solidFill>
              </a:defRPr>
            </a:lvl1pPr>
          </a:lstStyle>
          <a:p>
            <a:fld id="{33FE9A43-5DDE-E643-974E-97AF5E266401}" type="slidenum">
              <a:rPr lang="en-US" smtClean="0"/>
              <a:pPr/>
              <a:t>‹#›</a:t>
            </a:fld>
            <a:endParaRPr lang="en-US" dirty="0"/>
          </a:p>
        </p:txBody>
      </p:sp>
    </p:spTree>
    <p:extLst>
      <p:ext uri="{BB962C8B-B14F-4D97-AF65-F5344CB8AC3E}">
        <p14:creationId xmlns:p14="http://schemas.microsoft.com/office/powerpoint/2010/main" val="2279375188"/>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Lst>
  <p:hf hdr="0" dt="0"/>
  <p:txStyles>
    <p:titleStyle>
      <a:lvl1pPr algn="l" defTabSz="457200" rtl="0" eaLnBrk="1" latinLnBrk="0" hangingPunct="1">
        <a:spcBef>
          <a:spcPct val="0"/>
        </a:spcBef>
        <a:buNone/>
        <a:defRPr sz="3600" kern="1200">
          <a:solidFill>
            <a:srgbClr val="FFFFFF"/>
          </a:solidFill>
          <a:latin typeface="+mj-lt"/>
          <a:ea typeface="+mj-ea"/>
          <a:cs typeface="+mj-cs"/>
        </a:defRPr>
      </a:lvl1pPr>
    </p:titleStyle>
    <p:bodyStyle>
      <a:lvl1pPr marL="342900" indent="-342900" algn="l" defTabSz="457200" rtl="0" eaLnBrk="1" latinLnBrk="0" hangingPunct="1">
        <a:spcBef>
          <a:spcPct val="20000"/>
        </a:spcBef>
        <a:buClr>
          <a:schemeClr val="accent4"/>
        </a:buClr>
        <a:buFont typeface="Wingdings" charset="2"/>
        <a:buChar char="§"/>
        <a:defRPr sz="3200" kern="1200">
          <a:solidFill>
            <a:schemeClr val="tx1"/>
          </a:solidFill>
          <a:latin typeface="+mn-lt"/>
          <a:ea typeface="+mn-ea"/>
          <a:cs typeface="+mn-cs"/>
        </a:defRPr>
      </a:lvl1pPr>
      <a:lvl2pPr marL="742950" indent="-285750" algn="l" defTabSz="457200" rtl="0" eaLnBrk="1" latinLnBrk="0" hangingPunct="1">
        <a:spcBef>
          <a:spcPct val="20000"/>
        </a:spcBef>
        <a:buClr>
          <a:schemeClr val="accent1"/>
        </a:buClr>
        <a:buFont typeface="Wingdings" charset="2"/>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Clr>
          <a:schemeClr val="accent3"/>
        </a:buClr>
        <a:buFont typeface="Wingdings" charset="2"/>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Clr>
          <a:schemeClr val="accent4"/>
        </a:buClr>
        <a:buFont typeface="Wingdings" charset="2"/>
        <a:buChar char="v"/>
        <a:defRPr sz="2000" kern="1200">
          <a:solidFill>
            <a:schemeClr val="tx1"/>
          </a:solidFill>
          <a:latin typeface="+mn-lt"/>
          <a:ea typeface="+mn-ea"/>
          <a:cs typeface="+mn-cs"/>
        </a:defRPr>
      </a:lvl4pPr>
      <a:lvl5pPr marL="2057400" indent="-228600" algn="l" defTabSz="457200" rtl="0" eaLnBrk="1" latinLnBrk="0" hangingPunct="1">
        <a:spcBef>
          <a:spcPct val="20000"/>
        </a:spcBef>
        <a:buClr>
          <a:schemeClr val="accent1"/>
        </a:buClr>
        <a:buFont typeface="Wingdings" charset="2"/>
        <a:buChar char="v"/>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22.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249396" y="805524"/>
            <a:ext cx="9703747" cy="2677656"/>
          </a:xfrm>
        </p:spPr>
        <p:txBody>
          <a:bodyPr/>
          <a:lstStyle/>
          <a:p>
            <a:pPr>
              <a:lnSpc>
                <a:spcPct val="100000"/>
              </a:lnSpc>
            </a:pPr>
            <a:r>
              <a:rPr lang="en-US" sz="4800" dirty="0">
                <a:latin typeface="brandon_grotesquebold" panose="02000803000000000000"/>
              </a:rPr>
              <a:t>Suburban Cook County Health Atlas</a:t>
            </a:r>
            <a:br>
              <a:rPr lang="en-US" sz="4800" dirty="0">
                <a:latin typeface="brandon_grotesquebold" panose="02000803000000000000"/>
              </a:rPr>
            </a:br>
            <a:r>
              <a:rPr lang="en-US" sz="4800" dirty="0">
                <a:latin typeface="brandon_grotesquebold" panose="02000803000000000000"/>
              </a:rPr>
              <a:t>Design and Deployment</a:t>
            </a:r>
            <a:br>
              <a:rPr lang="en-US" sz="4800" dirty="0"/>
            </a:br>
            <a:endParaRPr lang="en-US" sz="4800" dirty="0"/>
          </a:p>
        </p:txBody>
      </p:sp>
      <p:sp>
        <p:nvSpPr>
          <p:cNvPr id="4" name="Slide Number Placeholder 3"/>
          <p:cNvSpPr>
            <a:spLocks noGrp="1"/>
          </p:cNvSpPr>
          <p:nvPr>
            <p:ph type="sldNum" sz="quarter" idx="4294967295"/>
          </p:nvPr>
        </p:nvSpPr>
        <p:spPr>
          <a:xfrm>
            <a:off x="9448800" y="6281738"/>
            <a:ext cx="2743200" cy="365125"/>
          </a:xfrm>
        </p:spPr>
        <p:txBody>
          <a:bodyPr/>
          <a:lstStyle/>
          <a:p>
            <a:fld id="{E160E30C-E776-4664-92A6-C662578F189D}" type="slidenum">
              <a:rPr lang="en-US" smtClean="0"/>
              <a:t>1</a:t>
            </a:fld>
            <a:endParaRPr lang="en-US"/>
          </a:p>
        </p:txBody>
      </p:sp>
      <p:pic>
        <p:nvPicPr>
          <p:cNvPr id="9" name="Picture 8" descr="2019 CCDPH master logo_final_solid whiteOL_no tag.png"/>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709026" y="5806093"/>
            <a:ext cx="3151632" cy="777240"/>
          </a:xfrm>
          <a:prstGeom prst="rect">
            <a:avLst/>
          </a:prstGeom>
        </p:spPr>
      </p:pic>
      <p:sp>
        <p:nvSpPr>
          <p:cNvPr id="7" name="Text Placeholder 7">
            <a:extLst>
              <a:ext uri="{FF2B5EF4-FFF2-40B4-BE49-F238E27FC236}">
                <a16:creationId xmlns:a16="http://schemas.microsoft.com/office/drawing/2014/main" id="{66E8B94F-EF42-D5DC-A65D-B9654A86AED8}"/>
              </a:ext>
            </a:extLst>
          </p:cNvPr>
          <p:cNvSpPr txBox="1">
            <a:spLocks/>
          </p:cNvSpPr>
          <p:nvPr/>
        </p:nvSpPr>
        <p:spPr>
          <a:xfrm>
            <a:off x="328660" y="3997311"/>
            <a:ext cx="4690708" cy="1114664"/>
          </a:xfrm>
          <a:prstGeom prst="rect">
            <a:avLst/>
          </a:prstGeom>
        </p:spPr>
        <p:txBody>
          <a:bodyPr vert="horz" wrap="non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b="0" i="0" kern="1200">
                <a:solidFill>
                  <a:srgbClr val="F58573"/>
                </a:solidFill>
                <a:latin typeface="brandon_grotesquebold" panose="020B060402020202020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200" dirty="0">
                <a:solidFill>
                  <a:schemeClr val="tx1"/>
                </a:solidFill>
              </a:rPr>
              <a:t>C. Scott Smith, PhD, AICP</a:t>
            </a:r>
          </a:p>
          <a:p>
            <a:pPr marL="0" indent="0">
              <a:buFont typeface="Arial" panose="020B0604020202020204" pitchFamily="34" charset="0"/>
              <a:buNone/>
            </a:pPr>
            <a:r>
              <a:rPr lang="en-US" sz="3200" dirty="0">
                <a:solidFill>
                  <a:schemeClr val="tx1"/>
                </a:solidFill>
              </a:rPr>
              <a:t>Epidemiologist</a:t>
            </a:r>
          </a:p>
        </p:txBody>
      </p:sp>
    </p:spTree>
    <p:extLst>
      <p:ext uri="{BB962C8B-B14F-4D97-AF65-F5344CB8AC3E}">
        <p14:creationId xmlns:p14="http://schemas.microsoft.com/office/powerpoint/2010/main" val="3533793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Arrow: Up 55">
            <a:extLst>
              <a:ext uri="{FF2B5EF4-FFF2-40B4-BE49-F238E27FC236}">
                <a16:creationId xmlns:a16="http://schemas.microsoft.com/office/drawing/2014/main" id="{7E523E05-0EFC-6BAD-4E69-0E096585FF05}"/>
              </a:ext>
            </a:extLst>
          </p:cNvPr>
          <p:cNvSpPr/>
          <p:nvPr/>
        </p:nvSpPr>
        <p:spPr>
          <a:xfrm rot="5400000">
            <a:off x="5220397" y="-1943164"/>
            <a:ext cx="1751207" cy="12031760"/>
          </a:xfrm>
          <a:prstGeom prst="upArrow">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spc="600" dirty="0">
                <a:latin typeface="Bebas Neue" pitchFamily="2" charset="0"/>
              </a:rPr>
              <a:t>SUBURBAN COOK COUNTY HEALTH ATLAS</a:t>
            </a:r>
            <a:endParaRPr lang="en-US" sz="4000" b="1" spc="600" dirty="0">
              <a:solidFill>
                <a:schemeClr val="tx2"/>
              </a:solidFill>
              <a:latin typeface="Bebas Neue" pitchFamily="2" charset="0"/>
            </a:endParaRPr>
          </a:p>
        </p:txBody>
      </p:sp>
      <p:sp>
        <p:nvSpPr>
          <p:cNvPr id="5" name="TextBox 4">
            <a:extLst>
              <a:ext uri="{FF2B5EF4-FFF2-40B4-BE49-F238E27FC236}">
                <a16:creationId xmlns:a16="http://schemas.microsoft.com/office/drawing/2014/main" id="{17DB3A94-2FA2-4836-9BAD-D8668B266769}"/>
              </a:ext>
            </a:extLst>
          </p:cNvPr>
          <p:cNvSpPr txBox="1"/>
          <p:nvPr/>
        </p:nvSpPr>
        <p:spPr>
          <a:xfrm>
            <a:off x="0" y="918735"/>
            <a:ext cx="12192000" cy="889603"/>
          </a:xfrm>
          <a:prstGeom prst="rect">
            <a:avLst/>
          </a:prstGeom>
          <a:noFill/>
        </p:spPr>
        <p:txBody>
          <a:bodyPr wrap="square" rtlCol="0">
            <a:spAutoFit/>
          </a:bodyPr>
          <a:lstStyle/>
          <a:p>
            <a:pPr algn="ctr">
              <a:lnSpc>
                <a:spcPts val="2100"/>
              </a:lnSpc>
            </a:pPr>
            <a:r>
              <a:rPr lang="en-US" sz="1600" dirty="0"/>
              <a:t>Using startup funds from CDC’s Health Equity Grant, CCDPH’s Epidemiology Unit is collaborating with UIC’s PHAME Center and </a:t>
            </a:r>
            <a:r>
              <a:rPr lang="en-US" sz="1600" dirty="0" err="1"/>
              <a:t>Metopio</a:t>
            </a:r>
            <a:r>
              <a:rPr lang="en-US" sz="1600" dirty="0"/>
              <a:t> </a:t>
            </a:r>
            <a:br>
              <a:rPr lang="en-US" sz="1600" dirty="0"/>
            </a:br>
            <a:r>
              <a:rPr lang="en-US" sz="1600" dirty="0"/>
              <a:t>to design and deploy an online atlas for exploring and sharing health information concerning the suburban residents of Cook County.</a:t>
            </a:r>
            <a:br>
              <a:rPr lang="en-US" sz="1600" dirty="0"/>
            </a:br>
            <a:r>
              <a:rPr lang="en-US" sz="1600" dirty="0"/>
              <a:t>The atlas allows stakeholders to examine, visualize and download health data using maps, charts and tables.</a:t>
            </a:r>
            <a:endParaRPr lang="en-US" sz="1500" spc="-60" dirty="0">
              <a:latin typeface="Poppins" panose="00000500000000000000" pitchFamily="2" charset="0"/>
              <a:cs typeface="Poppins" panose="00000500000000000000" pitchFamily="2" charset="0"/>
            </a:endParaRPr>
          </a:p>
        </p:txBody>
      </p:sp>
      <p:pic>
        <p:nvPicPr>
          <p:cNvPr id="35" name="Picture 34">
            <a:extLst>
              <a:ext uri="{FF2B5EF4-FFF2-40B4-BE49-F238E27FC236}">
                <a16:creationId xmlns:a16="http://schemas.microsoft.com/office/drawing/2014/main" id="{F7563B2D-4D2B-5CD0-54B7-4A3DE998B22F}"/>
              </a:ext>
            </a:extLst>
          </p:cNvPr>
          <p:cNvPicPr>
            <a:picLocks noChangeAspect="1"/>
          </p:cNvPicPr>
          <p:nvPr/>
        </p:nvPicPr>
        <p:blipFill>
          <a:blip r:embed="rId3"/>
          <a:stretch>
            <a:fillRect/>
          </a:stretch>
        </p:blipFill>
        <p:spPr>
          <a:xfrm>
            <a:off x="3839401" y="1962463"/>
            <a:ext cx="4801290" cy="4155060"/>
          </a:xfrm>
          <a:prstGeom prst="rect">
            <a:avLst/>
          </a:prstGeom>
          <a:ln>
            <a:solidFill>
              <a:schemeClr val="accent6">
                <a:lumMod val="10000"/>
              </a:schemeClr>
            </a:solidFill>
          </a:ln>
        </p:spPr>
      </p:pic>
      <p:grpSp>
        <p:nvGrpSpPr>
          <p:cNvPr id="58" name="Group 57">
            <a:extLst>
              <a:ext uri="{FF2B5EF4-FFF2-40B4-BE49-F238E27FC236}">
                <a16:creationId xmlns:a16="http://schemas.microsoft.com/office/drawing/2014/main" id="{A4AF74D5-90E2-9C9C-464C-59DCC8EC674D}"/>
              </a:ext>
            </a:extLst>
          </p:cNvPr>
          <p:cNvGrpSpPr/>
          <p:nvPr/>
        </p:nvGrpSpPr>
        <p:grpSpPr>
          <a:xfrm>
            <a:off x="9212980" y="1962463"/>
            <a:ext cx="1828800" cy="4150496"/>
            <a:chOff x="8844680" y="1873563"/>
            <a:chExt cx="1828800" cy="4150496"/>
          </a:xfrm>
        </p:grpSpPr>
        <p:pic>
          <p:nvPicPr>
            <p:cNvPr id="51" name="Picture 50">
              <a:extLst>
                <a:ext uri="{FF2B5EF4-FFF2-40B4-BE49-F238E27FC236}">
                  <a16:creationId xmlns:a16="http://schemas.microsoft.com/office/drawing/2014/main" id="{8C4C6639-70F3-98C3-9D3F-CBD5519507A0}"/>
                </a:ext>
              </a:extLst>
            </p:cNvPr>
            <p:cNvPicPr>
              <a:picLocks noChangeAspect="1"/>
            </p:cNvPicPr>
            <p:nvPr/>
          </p:nvPicPr>
          <p:blipFill>
            <a:blip r:embed="rId4"/>
            <a:stretch>
              <a:fillRect/>
            </a:stretch>
          </p:blipFill>
          <p:spPr>
            <a:xfrm>
              <a:off x="8844680" y="1873563"/>
              <a:ext cx="1828800" cy="2214081"/>
            </a:xfrm>
            <a:prstGeom prst="rect">
              <a:avLst/>
            </a:prstGeom>
            <a:ln>
              <a:solidFill>
                <a:schemeClr val="accent6">
                  <a:lumMod val="10000"/>
                </a:schemeClr>
              </a:solidFill>
            </a:ln>
          </p:spPr>
        </p:pic>
        <p:pic>
          <p:nvPicPr>
            <p:cNvPr id="53" name="Picture 52">
              <a:extLst>
                <a:ext uri="{FF2B5EF4-FFF2-40B4-BE49-F238E27FC236}">
                  <a16:creationId xmlns:a16="http://schemas.microsoft.com/office/drawing/2014/main" id="{CB11E990-4C72-B86E-8CB1-21A350E54540}"/>
                </a:ext>
              </a:extLst>
            </p:cNvPr>
            <p:cNvPicPr>
              <a:picLocks noChangeAspect="1"/>
            </p:cNvPicPr>
            <p:nvPr/>
          </p:nvPicPr>
          <p:blipFill>
            <a:blip r:embed="rId5"/>
            <a:stretch>
              <a:fillRect/>
            </a:stretch>
          </p:blipFill>
          <p:spPr>
            <a:xfrm>
              <a:off x="8844680" y="4120257"/>
              <a:ext cx="1828800" cy="1009122"/>
            </a:xfrm>
            <a:prstGeom prst="rect">
              <a:avLst/>
            </a:prstGeom>
            <a:ln>
              <a:solidFill>
                <a:schemeClr val="accent6">
                  <a:lumMod val="10000"/>
                </a:schemeClr>
              </a:solidFill>
            </a:ln>
          </p:spPr>
        </p:pic>
        <p:pic>
          <p:nvPicPr>
            <p:cNvPr id="55" name="Picture 54">
              <a:extLst>
                <a:ext uri="{FF2B5EF4-FFF2-40B4-BE49-F238E27FC236}">
                  <a16:creationId xmlns:a16="http://schemas.microsoft.com/office/drawing/2014/main" id="{86AC14AC-48CC-F273-46DC-29D72F83CAC1}"/>
                </a:ext>
              </a:extLst>
            </p:cNvPr>
            <p:cNvPicPr>
              <a:picLocks noChangeAspect="1"/>
            </p:cNvPicPr>
            <p:nvPr/>
          </p:nvPicPr>
          <p:blipFill>
            <a:blip r:embed="rId6"/>
            <a:stretch>
              <a:fillRect/>
            </a:stretch>
          </p:blipFill>
          <p:spPr>
            <a:xfrm>
              <a:off x="8844680" y="5161992"/>
              <a:ext cx="1828800" cy="862067"/>
            </a:xfrm>
            <a:prstGeom prst="rect">
              <a:avLst/>
            </a:prstGeom>
            <a:ln>
              <a:solidFill>
                <a:schemeClr val="accent6">
                  <a:lumMod val="10000"/>
                </a:schemeClr>
              </a:solidFill>
            </a:ln>
          </p:spPr>
        </p:pic>
      </p:grpSp>
      <p:grpSp>
        <p:nvGrpSpPr>
          <p:cNvPr id="7" name="Group 6">
            <a:extLst>
              <a:ext uri="{FF2B5EF4-FFF2-40B4-BE49-F238E27FC236}">
                <a16:creationId xmlns:a16="http://schemas.microsoft.com/office/drawing/2014/main" id="{6853CAA0-1E3A-8BF5-1C2E-590D3B57D6FF}"/>
              </a:ext>
            </a:extLst>
          </p:cNvPr>
          <p:cNvGrpSpPr/>
          <p:nvPr/>
        </p:nvGrpSpPr>
        <p:grpSpPr>
          <a:xfrm>
            <a:off x="520700" y="2386184"/>
            <a:ext cx="2870200" cy="3264534"/>
            <a:chOff x="520700" y="2386184"/>
            <a:chExt cx="2870200" cy="3264534"/>
          </a:xfrm>
        </p:grpSpPr>
        <p:sp>
          <p:nvSpPr>
            <p:cNvPr id="48" name="Rectangle: Rounded Corners 47">
              <a:extLst>
                <a:ext uri="{FF2B5EF4-FFF2-40B4-BE49-F238E27FC236}">
                  <a16:creationId xmlns:a16="http://schemas.microsoft.com/office/drawing/2014/main" id="{F269928D-5A56-51CB-58A1-361FABA20709}"/>
                </a:ext>
              </a:extLst>
            </p:cNvPr>
            <p:cNvSpPr/>
            <p:nvPr/>
          </p:nvSpPr>
          <p:spPr>
            <a:xfrm>
              <a:off x="520700" y="2386184"/>
              <a:ext cx="2870200" cy="3264534"/>
            </a:xfrm>
            <a:prstGeom prst="roundRect">
              <a:avLst/>
            </a:prstGeom>
            <a:solidFill>
              <a:srgbClr val="D9D9D9"/>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37D840A4-A8F1-B001-66E6-681DEBEA49F2}"/>
                </a:ext>
              </a:extLst>
            </p:cNvPr>
            <p:cNvGrpSpPr/>
            <p:nvPr/>
          </p:nvGrpSpPr>
          <p:grpSpPr>
            <a:xfrm>
              <a:off x="791669" y="2772292"/>
              <a:ext cx="2337744" cy="2558711"/>
              <a:chOff x="839797" y="2772292"/>
              <a:chExt cx="2337744" cy="2558711"/>
            </a:xfrm>
          </p:grpSpPr>
          <p:pic>
            <p:nvPicPr>
              <p:cNvPr id="36" name="Picture 35">
                <a:extLst>
                  <a:ext uri="{FF2B5EF4-FFF2-40B4-BE49-F238E27FC236}">
                    <a16:creationId xmlns:a16="http://schemas.microsoft.com/office/drawing/2014/main" id="{D0F91B8F-8882-2A3D-4ABC-EF3C63BA4AE7}"/>
                  </a:ext>
                </a:extLst>
              </p:cNvPr>
              <p:cNvPicPr>
                <a:picLocks noChangeAspect="1"/>
              </p:cNvPicPr>
              <p:nvPr/>
            </p:nvPicPr>
            <p:blipFill>
              <a:blip r:embed="rId7"/>
              <a:stretch>
                <a:fillRect/>
              </a:stretch>
            </p:blipFill>
            <p:spPr>
              <a:xfrm>
                <a:off x="839797" y="3752642"/>
                <a:ext cx="2322576" cy="592111"/>
              </a:xfrm>
              <a:prstGeom prst="rect">
                <a:avLst/>
              </a:prstGeom>
            </p:spPr>
          </p:pic>
          <p:pic>
            <p:nvPicPr>
              <p:cNvPr id="47" name="Picture 46">
                <a:extLst>
                  <a:ext uri="{FF2B5EF4-FFF2-40B4-BE49-F238E27FC236}">
                    <a16:creationId xmlns:a16="http://schemas.microsoft.com/office/drawing/2014/main" id="{54975813-892C-72F7-5B13-B9729930BA94}"/>
                  </a:ext>
                </a:extLst>
              </p:cNvPr>
              <p:cNvPicPr>
                <a:picLocks noChangeAspect="1"/>
              </p:cNvPicPr>
              <p:nvPr/>
            </p:nvPicPr>
            <p:blipFill rotWithShape="1">
              <a:blip r:embed="rId8"/>
              <a:srcRect l="10862" t="9702" r="69804" b="79775"/>
              <a:stretch/>
            </p:blipFill>
            <p:spPr>
              <a:xfrm>
                <a:off x="839797" y="4619971"/>
                <a:ext cx="2322576" cy="711032"/>
              </a:xfrm>
              <a:prstGeom prst="rect">
                <a:avLst/>
              </a:prstGeom>
            </p:spPr>
          </p:pic>
          <p:pic>
            <p:nvPicPr>
              <p:cNvPr id="3" name="Picture 2">
                <a:extLst>
                  <a:ext uri="{FF2B5EF4-FFF2-40B4-BE49-F238E27FC236}">
                    <a16:creationId xmlns:a16="http://schemas.microsoft.com/office/drawing/2014/main" id="{6028706B-463A-A217-89DF-9A2355FAB5C7}"/>
                  </a:ext>
                </a:extLst>
              </p:cNvPr>
              <p:cNvPicPr>
                <a:picLocks noChangeAspect="1"/>
              </p:cNvPicPr>
              <p:nvPr/>
            </p:nvPicPr>
            <p:blipFill>
              <a:blip r:embed="rId9"/>
              <a:stretch>
                <a:fillRect/>
              </a:stretch>
            </p:blipFill>
            <p:spPr>
              <a:xfrm>
                <a:off x="854965" y="2772292"/>
                <a:ext cx="2322576" cy="666131"/>
              </a:xfrm>
              <a:prstGeom prst="rect">
                <a:avLst/>
              </a:prstGeom>
            </p:spPr>
          </p:pic>
        </p:grpSp>
      </p:grpSp>
    </p:spTree>
    <p:extLst>
      <p:ext uri="{BB962C8B-B14F-4D97-AF65-F5344CB8AC3E}">
        <p14:creationId xmlns:p14="http://schemas.microsoft.com/office/powerpoint/2010/main" val="1524461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CATEGORIES</a:t>
            </a:r>
          </a:p>
        </p:txBody>
      </p:sp>
      <p:sp>
        <p:nvSpPr>
          <p:cNvPr id="5" name="TextBox 4">
            <a:extLst>
              <a:ext uri="{FF2B5EF4-FFF2-40B4-BE49-F238E27FC236}">
                <a16:creationId xmlns:a16="http://schemas.microsoft.com/office/drawing/2014/main" id="{17DB3A94-2FA2-4836-9BAD-D8668B266769}"/>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Indicators on the health atlas are organized into six primary categories.</a:t>
            </a:r>
          </a:p>
        </p:txBody>
      </p:sp>
      <p:grpSp>
        <p:nvGrpSpPr>
          <p:cNvPr id="6" name="Group 5">
            <a:extLst>
              <a:ext uri="{FF2B5EF4-FFF2-40B4-BE49-F238E27FC236}">
                <a16:creationId xmlns:a16="http://schemas.microsoft.com/office/drawing/2014/main" id="{01D3CF95-35DC-B6C2-B3AB-83C23358FE9B}"/>
              </a:ext>
            </a:extLst>
          </p:cNvPr>
          <p:cNvGrpSpPr/>
          <p:nvPr/>
        </p:nvGrpSpPr>
        <p:grpSpPr>
          <a:xfrm>
            <a:off x="1184396" y="1571182"/>
            <a:ext cx="9823209" cy="4452135"/>
            <a:chOff x="1184396" y="1571182"/>
            <a:chExt cx="9823209" cy="4452135"/>
          </a:xfrm>
        </p:grpSpPr>
        <p:sp>
          <p:nvSpPr>
            <p:cNvPr id="2" name="TextBox 1">
              <a:extLst>
                <a:ext uri="{FF2B5EF4-FFF2-40B4-BE49-F238E27FC236}">
                  <a16:creationId xmlns:a16="http://schemas.microsoft.com/office/drawing/2014/main" id="{D2449D7F-E556-4742-8EC9-A0876B62BFE1}"/>
                </a:ext>
              </a:extLst>
            </p:cNvPr>
            <p:cNvSpPr txBox="1"/>
            <p:nvPr/>
          </p:nvSpPr>
          <p:spPr>
            <a:xfrm>
              <a:off x="1184396" y="1571182"/>
              <a:ext cx="2804507" cy="353943"/>
            </a:xfrm>
            <a:prstGeom prst="rect">
              <a:avLst/>
            </a:prstGeom>
            <a:noFill/>
          </p:spPr>
          <p:txBody>
            <a:bodyPr wrap="square" rtlCol="0" anchor="b">
              <a:spAutoFit/>
            </a:bodyPr>
            <a:lstStyle/>
            <a:p>
              <a:r>
                <a:rPr lang="en-US" sz="1700" b="1" spc="-15" dirty="0">
                  <a:solidFill>
                    <a:schemeClr val="accent1"/>
                  </a:solidFill>
                  <a:latin typeface="Poppins" panose="00000500000000000000" pitchFamily="2" charset="0"/>
                  <a:cs typeface="Poppins" panose="00000500000000000000" pitchFamily="2" charset="0"/>
                </a:rPr>
                <a:t>HEALTH OUTCOMES</a:t>
              </a:r>
            </a:p>
          </p:txBody>
        </p:sp>
        <p:sp>
          <p:nvSpPr>
            <p:cNvPr id="3" name="TextBox 2">
              <a:extLst>
                <a:ext uri="{FF2B5EF4-FFF2-40B4-BE49-F238E27FC236}">
                  <a16:creationId xmlns:a16="http://schemas.microsoft.com/office/drawing/2014/main" id="{07188ACB-9FBA-4B57-922B-E2BA7471124D}"/>
                </a:ext>
              </a:extLst>
            </p:cNvPr>
            <p:cNvSpPr txBox="1"/>
            <p:nvPr/>
          </p:nvSpPr>
          <p:spPr>
            <a:xfrm>
              <a:off x="1184398" y="1945224"/>
              <a:ext cx="2760744"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Consequences, complications and other outcomes that result from disease (e.g., injury, hospitalization, death).</a:t>
              </a:r>
            </a:p>
          </p:txBody>
        </p:sp>
        <p:sp>
          <p:nvSpPr>
            <p:cNvPr id="8" name="TextBox 7">
              <a:extLst>
                <a:ext uri="{FF2B5EF4-FFF2-40B4-BE49-F238E27FC236}">
                  <a16:creationId xmlns:a16="http://schemas.microsoft.com/office/drawing/2014/main" id="{D29A29AD-1C8D-B14D-8D89-C78F42AFE0A4}"/>
                </a:ext>
              </a:extLst>
            </p:cNvPr>
            <p:cNvSpPr txBox="1"/>
            <p:nvPr/>
          </p:nvSpPr>
          <p:spPr>
            <a:xfrm>
              <a:off x="1184397" y="3108190"/>
              <a:ext cx="3066588" cy="353943"/>
            </a:xfrm>
            <a:prstGeom prst="rect">
              <a:avLst/>
            </a:prstGeom>
            <a:noFill/>
          </p:spPr>
          <p:txBody>
            <a:bodyPr wrap="square" rtlCol="0" anchor="b">
              <a:spAutoFit/>
            </a:bodyPr>
            <a:lstStyle>
              <a:defPPr>
                <a:defRPr lang="en-US"/>
              </a:defPPr>
              <a:lvl1pPr algn="r">
                <a:defRPr sz="1700" b="1" spc="-15">
                  <a:solidFill>
                    <a:srgbClr val="F58573"/>
                  </a:solidFill>
                  <a:latin typeface="Poppins" panose="00000500000000000000" pitchFamily="2" charset="0"/>
                  <a:cs typeface="Poppins" panose="00000500000000000000" pitchFamily="2" charset="0"/>
                </a:defRPr>
              </a:lvl1pPr>
            </a:lstStyle>
            <a:p>
              <a:pPr algn="l"/>
              <a:r>
                <a:rPr lang="en-US" dirty="0">
                  <a:solidFill>
                    <a:srgbClr val="EF4A23"/>
                  </a:solidFill>
                </a:rPr>
                <a:t>HEALTH BEHAVIORS</a:t>
              </a:r>
            </a:p>
          </p:txBody>
        </p:sp>
        <p:sp>
          <p:nvSpPr>
            <p:cNvPr id="9" name="TextBox 8">
              <a:extLst>
                <a:ext uri="{FF2B5EF4-FFF2-40B4-BE49-F238E27FC236}">
                  <a16:creationId xmlns:a16="http://schemas.microsoft.com/office/drawing/2014/main" id="{0E24D4A5-B80A-C246-B084-B353465FAA7E}"/>
                </a:ext>
              </a:extLst>
            </p:cNvPr>
            <p:cNvSpPr txBox="1"/>
            <p:nvPr/>
          </p:nvSpPr>
          <p:spPr>
            <a:xfrm>
              <a:off x="1184398" y="3482232"/>
              <a:ext cx="265017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Individual activities that influence health (e.g., alcohol, drug and tobacco use; diet, physical activity, sleep).</a:t>
              </a:r>
            </a:p>
          </p:txBody>
        </p:sp>
        <p:sp>
          <p:nvSpPr>
            <p:cNvPr id="10" name="TextBox 9">
              <a:extLst>
                <a:ext uri="{FF2B5EF4-FFF2-40B4-BE49-F238E27FC236}">
                  <a16:creationId xmlns:a16="http://schemas.microsoft.com/office/drawing/2014/main" id="{B95B88C6-FF5F-4949-8FB9-A4D26E8730F4}"/>
                </a:ext>
              </a:extLst>
            </p:cNvPr>
            <p:cNvSpPr txBox="1"/>
            <p:nvPr/>
          </p:nvSpPr>
          <p:spPr>
            <a:xfrm>
              <a:off x="1184398" y="4648232"/>
              <a:ext cx="2289498" cy="353943"/>
            </a:xfrm>
            <a:prstGeom prst="rect">
              <a:avLst/>
            </a:prstGeom>
            <a:noFill/>
          </p:spPr>
          <p:txBody>
            <a:bodyPr wrap="square" rtlCol="0" anchor="b">
              <a:spAutoFit/>
            </a:bodyPr>
            <a:lstStyle/>
            <a:p>
              <a:r>
                <a:rPr lang="en-US" sz="1700" b="1" spc="-15" dirty="0">
                  <a:solidFill>
                    <a:srgbClr val="25CCD8"/>
                  </a:solidFill>
                  <a:latin typeface="Poppins" panose="00000500000000000000" pitchFamily="2" charset="0"/>
                  <a:cs typeface="Poppins" panose="00000500000000000000" pitchFamily="2" charset="0"/>
                </a:rPr>
                <a:t>HEALTH CARE</a:t>
              </a:r>
            </a:p>
          </p:txBody>
        </p:sp>
        <p:sp>
          <p:nvSpPr>
            <p:cNvPr id="11" name="TextBox 10">
              <a:extLst>
                <a:ext uri="{FF2B5EF4-FFF2-40B4-BE49-F238E27FC236}">
                  <a16:creationId xmlns:a16="http://schemas.microsoft.com/office/drawing/2014/main" id="{27C447A2-B84A-E84B-A6C3-EE0603BA76CB}"/>
                </a:ext>
              </a:extLst>
            </p:cNvPr>
            <p:cNvSpPr txBox="1"/>
            <p:nvPr/>
          </p:nvSpPr>
          <p:spPr>
            <a:xfrm>
              <a:off x="1184398" y="5022274"/>
              <a:ext cx="306658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Systems and services for administering care (e.g., health screenings; primary, prenatal and dental care; clinics, hospitals, FQHCs).</a:t>
              </a:r>
            </a:p>
          </p:txBody>
        </p:sp>
        <p:sp>
          <p:nvSpPr>
            <p:cNvPr id="12" name="TextBox 11">
              <a:extLst>
                <a:ext uri="{FF2B5EF4-FFF2-40B4-BE49-F238E27FC236}">
                  <a16:creationId xmlns:a16="http://schemas.microsoft.com/office/drawing/2014/main" id="{603A455D-0A0C-7643-893A-6DA4C4C91439}"/>
                </a:ext>
              </a:extLst>
            </p:cNvPr>
            <p:cNvSpPr txBox="1"/>
            <p:nvPr/>
          </p:nvSpPr>
          <p:spPr>
            <a:xfrm>
              <a:off x="8309113" y="1571182"/>
              <a:ext cx="2698489" cy="353943"/>
            </a:xfrm>
            <a:prstGeom prst="rect">
              <a:avLst/>
            </a:prstGeom>
            <a:noFill/>
          </p:spPr>
          <p:txBody>
            <a:bodyPr wrap="square" rtlCol="0" anchor="b">
              <a:spAutoFit/>
            </a:bodyPr>
            <a:lstStyle/>
            <a:p>
              <a:pPr algn="r"/>
              <a:r>
                <a:rPr lang="en-US" sz="1700" b="1" spc="-15" dirty="0">
                  <a:solidFill>
                    <a:srgbClr val="0C2340"/>
                  </a:solidFill>
                  <a:latin typeface="Poppins" panose="00000500000000000000" pitchFamily="2" charset="0"/>
                  <a:cs typeface="Poppins" panose="00000500000000000000" pitchFamily="2" charset="0"/>
                </a:rPr>
                <a:t>DEMOGRAPHICS</a:t>
              </a:r>
            </a:p>
          </p:txBody>
        </p:sp>
        <p:sp>
          <p:nvSpPr>
            <p:cNvPr id="13" name="TextBox 12">
              <a:extLst>
                <a:ext uri="{FF2B5EF4-FFF2-40B4-BE49-F238E27FC236}">
                  <a16:creationId xmlns:a16="http://schemas.microsoft.com/office/drawing/2014/main" id="{0AD24037-6811-0043-A74F-D07BD420A198}"/>
                </a:ext>
              </a:extLst>
            </p:cNvPr>
            <p:cNvSpPr txBox="1"/>
            <p:nvPr/>
          </p:nvSpPr>
          <p:spPr>
            <a:xfrm>
              <a:off x="8106088" y="1945224"/>
              <a:ext cx="2901515"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Population characteristics including community size, composition and structure (e.g., population, age, gender, race/ethnicity, migration).</a:t>
              </a:r>
            </a:p>
          </p:txBody>
        </p:sp>
        <p:sp>
          <p:nvSpPr>
            <p:cNvPr id="14" name="TextBox 13">
              <a:extLst>
                <a:ext uri="{FF2B5EF4-FFF2-40B4-BE49-F238E27FC236}">
                  <a16:creationId xmlns:a16="http://schemas.microsoft.com/office/drawing/2014/main" id="{1F4B5B59-7EF8-D34D-BBDA-790044402C4E}"/>
                </a:ext>
              </a:extLst>
            </p:cNvPr>
            <p:cNvSpPr txBox="1"/>
            <p:nvPr/>
          </p:nvSpPr>
          <p:spPr>
            <a:xfrm>
              <a:off x="8098613" y="3108190"/>
              <a:ext cx="2908989" cy="353943"/>
            </a:xfrm>
            <a:prstGeom prst="rect">
              <a:avLst/>
            </a:prstGeom>
            <a:noFill/>
          </p:spPr>
          <p:txBody>
            <a:bodyPr wrap="square" rtlCol="0" anchor="b">
              <a:spAutoFit/>
            </a:bodyPr>
            <a:lstStyle/>
            <a:p>
              <a:pPr algn="r"/>
              <a:r>
                <a:rPr lang="en-US" sz="1700" b="1" spc="-15" dirty="0">
                  <a:solidFill>
                    <a:srgbClr val="F58573"/>
                  </a:solidFill>
                  <a:latin typeface="Poppins" panose="00000500000000000000" pitchFamily="2" charset="0"/>
                  <a:cs typeface="Poppins" panose="00000500000000000000" pitchFamily="2" charset="0"/>
                </a:rPr>
                <a:t>SOCIOECONOMIC</a:t>
              </a:r>
            </a:p>
          </p:txBody>
        </p:sp>
        <p:sp>
          <p:nvSpPr>
            <p:cNvPr id="15" name="TextBox 14">
              <a:extLst>
                <a:ext uri="{FF2B5EF4-FFF2-40B4-BE49-F238E27FC236}">
                  <a16:creationId xmlns:a16="http://schemas.microsoft.com/office/drawing/2014/main" id="{880086C6-D72F-6240-B9C6-BAB998A24032}"/>
                </a:ext>
              </a:extLst>
            </p:cNvPr>
            <p:cNvSpPr txBox="1"/>
            <p:nvPr/>
          </p:nvSpPr>
          <p:spPr>
            <a:xfrm>
              <a:off x="8064786" y="3482232"/>
              <a:ext cx="2942819"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Social and economic factors that can affect health (e.g., income, employment, education,  segregation).</a:t>
              </a:r>
            </a:p>
          </p:txBody>
        </p:sp>
      </p:grpSp>
      <p:grpSp>
        <p:nvGrpSpPr>
          <p:cNvPr id="31" name="Group 30">
            <a:extLst>
              <a:ext uri="{FF2B5EF4-FFF2-40B4-BE49-F238E27FC236}">
                <a16:creationId xmlns:a16="http://schemas.microsoft.com/office/drawing/2014/main" id="{332CFB72-E661-4744-B7F1-2A74E4B03F31}"/>
              </a:ext>
            </a:extLst>
          </p:cNvPr>
          <p:cNvGrpSpPr/>
          <p:nvPr/>
        </p:nvGrpSpPr>
        <p:grpSpPr>
          <a:xfrm>
            <a:off x="8064783" y="4648232"/>
            <a:ext cx="2942821" cy="1836750"/>
            <a:chOff x="8064783" y="4648232"/>
            <a:chExt cx="2942821" cy="1836750"/>
          </a:xfrm>
        </p:grpSpPr>
        <p:sp>
          <p:nvSpPr>
            <p:cNvPr id="16" name="TextBox 15">
              <a:extLst>
                <a:ext uri="{FF2B5EF4-FFF2-40B4-BE49-F238E27FC236}">
                  <a16:creationId xmlns:a16="http://schemas.microsoft.com/office/drawing/2014/main" id="{A5EA40C6-DF14-3642-AB3F-E5B1F9AF088B}"/>
                </a:ext>
              </a:extLst>
            </p:cNvPr>
            <p:cNvSpPr txBox="1"/>
            <p:nvPr/>
          </p:nvSpPr>
          <p:spPr>
            <a:xfrm>
              <a:off x="8064783" y="4648232"/>
              <a:ext cx="2942819" cy="353943"/>
            </a:xfrm>
            <a:prstGeom prst="rect">
              <a:avLst/>
            </a:prstGeom>
            <a:noFill/>
          </p:spPr>
          <p:txBody>
            <a:bodyPr wrap="square" rtlCol="0" anchor="b">
              <a:spAutoFit/>
            </a:bodyPr>
            <a:lstStyle/>
            <a:p>
              <a:pPr algn="r"/>
              <a:r>
                <a:rPr lang="en-US" sz="17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7" name="TextBox 16">
              <a:extLst>
                <a:ext uri="{FF2B5EF4-FFF2-40B4-BE49-F238E27FC236}">
                  <a16:creationId xmlns:a16="http://schemas.microsoft.com/office/drawing/2014/main" id="{CF5AEA31-BD23-3644-84E0-642C3766B153}"/>
                </a:ext>
              </a:extLst>
            </p:cNvPr>
            <p:cNvSpPr txBox="1"/>
            <p:nvPr/>
          </p:nvSpPr>
          <p:spPr>
            <a:xfrm>
              <a:off x="8309114" y="5022274"/>
              <a:ext cx="2698490" cy="1462708"/>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Characteristics of the places where individuals where individuals live, learn, work, and play (e.g., parks, housing, air quality, water quality and transportation)</a:t>
              </a:r>
            </a:p>
          </p:txBody>
        </p:sp>
      </p:grpSp>
      <p:sp>
        <p:nvSpPr>
          <p:cNvPr id="19" name="Freeform: Shape 526">
            <a:extLst>
              <a:ext uri="{FF2B5EF4-FFF2-40B4-BE49-F238E27FC236}">
                <a16:creationId xmlns:a16="http://schemas.microsoft.com/office/drawing/2014/main" id="{293FEDF0-DEB3-184B-8D6A-BE82455AD73A}"/>
              </a:ext>
            </a:extLst>
          </p:cNvPr>
          <p:cNvSpPr/>
          <p:nvPr/>
        </p:nvSpPr>
        <p:spPr>
          <a:xfrm>
            <a:off x="5484943" y="1386429"/>
            <a:ext cx="1222744" cy="1118720"/>
          </a:xfrm>
          <a:custGeom>
            <a:avLst/>
            <a:gdLst/>
            <a:ahLst/>
            <a:cxnLst>
              <a:cxn ang="3cd4">
                <a:pos x="hc" y="t"/>
              </a:cxn>
              <a:cxn ang="cd2">
                <a:pos x="l" y="vc"/>
              </a:cxn>
              <a:cxn ang="cd4">
                <a:pos x="hc" y="b"/>
              </a:cxn>
              <a:cxn ang="0">
                <a:pos x="r" y="vc"/>
              </a:cxn>
            </a:cxnLst>
            <a:rect l="l" t="t" r="r" b="b"/>
            <a:pathLst>
              <a:path w="1964" h="1797">
                <a:moveTo>
                  <a:pt x="1208" y="1491"/>
                </a:moveTo>
                <a:lnTo>
                  <a:pt x="1739" y="1797"/>
                </a:lnTo>
                <a:lnTo>
                  <a:pt x="1856" y="1729"/>
                </a:lnTo>
                <a:cubicBezTo>
                  <a:pt x="1923" y="1691"/>
                  <a:pt x="1964" y="1620"/>
                  <a:pt x="1964" y="1543"/>
                </a:cubicBezTo>
                <a:lnTo>
                  <a:pt x="1964" y="658"/>
                </a:lnTo>
                <a:cubicBezTo>
                  <a:pt x="1964" y="581"/>
                  <a:pt x="1923" y="510"/>
                  <a:pt x="1856" y="471"/>
                </a:cubicBezTo>
                <a:lnTo>
                  <a:pt x="1090" y="28"/>
                </a:lnTo>
                <a:cubicBezTo>
                  <a:pt x="1023" y="-9"/>
                  <a:pt x="941" y="-9"/>
                  <a:pt x="874" y="28"/>
                </a:cubicBezTo>
                <a:lnTo>
                  <a:pt x="108" y="471"/>
                </a:lnTo>
                <a:cubicBezTo>
                  <a:pt x="41" y="510"/>
                  <a:pt x="0" y="581"/>
                  <a:pt x="0" y="658"/>
                </a:cubicBezTo>
                <a:lnTo>
                  <a:pt x="0" y="1543"/>
                </a:lnTo>
                <a:cubicBezTo>
                  <a:pt x="0" y="1620"/>
                  <a:pt x="41" y="1691"/>
                  <a:pt x="108" y="1729"/>
                </a:cubicBezTo>
                <a:lnTo>
                  <a:pt x="226" y="1797"/>
                </a:lnTo>
                <a:lnTo>
                  <a:pt x="755" y="1491"/>
                </a:lnTo>
                <a:cubicBezTo>
                  <a:pt x="896" y="1411"/>
                  <a:pt x="1068" y="1411"/>
                  <a:pt x="1208" y="1491"/>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527">
            <a:extLst>
              <a:ext uri="{FF2B5EF4-FFF2-40B4-BE49-F238E27FC236}">
                <a16:creationId xmlns:a16="http://schemas.microsoft.com/office/drawing/2014/main" id="{874A21BA-AD9D-C94D-87B8-B660F90FB65B}"/>
              </a:ext>
            </a:extLst>
          </p:cNvPr>
          <p:cNvSpPr/>
          <p:nvPr/>
        </p:nvSpPr>
        <p:spPr>
          <a:xfrm>
            <a:off x="4103359" y="2191212"/>
            <a:ext cx="1223367" cy="1369749"/>
          </a:xfrm>
          <a:custGeom>
            <a:avLst/>
            <a:gdLst/>
            <a:ahLst/>
            <a:cxnLst>
              <a:cxn ang="3cd4">
                <a:pos x="hc" y="t"/>
              </a:cxn>
              <a:cxn ang="cd2">
                <a:pos x="l" y="vc"/>
              </a:cxn>
              <a:cxn ang="cd4">
                <a:pos x="hc" y="b"/>
              </a:cxn>
              <a:cxn ang="0">
                <a:pos x="r" y="vc"/>
              </a:cxn>
            </a:cxnLst>
            <a:rect l="l" t="t" r="r" b="b"/>
            <a:pathLst>
              <a:path w="1965" h="2200">
                <a:moveTo>
                  <a:pt x="1364" y="1128"/>
                </a:moveTo>
                <a:lnTo>
                  <a:pt x="1965" y="782"/>
                </a:ln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1542"/>
                </a:lnTo>
                <a:cubicBezTo>
                  <a:pt x="0" y="1619"/>
                  <a:pt x="42" y="1690"/>
                  <a:pt x="109" y="1729"/>
                </a:cubicBezTo>
                <a:lnTo>
                  <a:pt x="875" y="2172"/>
                </a:lnTo>
                <a:cubicBezTo>
                  <a:pt x="942" y="2210"/>
                  <a:pt x="1024" y="2210"/>
                  <a:pt x="1090" y="2172"/>
                </a:cubicBezTo>
                <a:lnTo>
                  <a:pt x="1137" y="2144"/>
                </a:lnTo>
                <a:lnTo>
                  <a:pt x="1137" y="1521"/>
                </a:lnTo>
                <a:cubicBezTo>
                  <a:pt x="1137" y="1359"/>
                  <a:pt x="1224" y="1210"/>
                  <a:pt x="1364" y="1128"/>
                </a:cubicBezTo>
                <a:close/>
              </a:path>
            </a:pathLst>
          </a:custGeom>
          <a:solidFill>
            <a:srgbClr val="21B6C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1" name="Freeform: Shape 528">
            <a:extLst>
              <a:ext uri="{FF2B5EF4-FFF2-40B4-BE49-F238E27FC236}">
                <a16:creationId xmlns:a16="http://schemas.microsoft.com/office/drawing/2014/main" id="{53468D67-C4D6-EF4D-9482-5DA7691E451D}"/>
              </a:ext>
            </a:extLst>
          </p:cNvPr>
          <p:cNvSpPr/>
          <p:nvPr/>
        </p:nvSpPr>
        <p:spPr>
          <a:xfrm>
            <a:off x="6865280" y="2191212"/>
            <a:ext cx="1223367" cy="1369749"/>
          </a:xfrm>
          <a:custGeom>
            <a:avLst/>
            <a:gdLst/>
            <a:ahLst/>
            <a:cxnLst>
              <a:cxn ang="3cd4">
                <a:pos x="hc" y="t"/>
              </a:cxn>
              <a:cxn ang="cd2">
                <a:pos x="l" y="vc"/>
              </a:cxn>
              <a:cxn ang="cd4">
                <a:pos x="hc" y="b"/>
              </a:cxn>
              <a:cxn ang="0">
                <a:pos x="r" y="vc"/>
              </a:cxn>
            </a:cxnLst>
            <a:rect l="l" t="t" r="r" b="b"/>
            <a:pathLst>
              <a:path w="1965" h="2200">
                <a:moveTo>
                  <a:pt x="828" y="1521"/>
                </a:moveTo>
                <a:lnTo>
                  <a:pt x="828" y="2144"/>
                </a:lnTo>
                <a:lnTo>
                  <a:pt x="875" y="2172"/>
                </a:lnTo>
                <a:cubicBezTo>
                  <a:pt x="942" y="2210"/>
                  <a:pt x="1024" y="2210"/>
                  <a:pt x="1090" y="2172"/>
                </a:cubicBezTo>
                <a:lnTo>
                  <a:pt x="1857" y="1729"/>
                </a:lnTo>
                <a:cubicBezTo>
                  <a:pt x="1923" y="1690"/>
                  <a:pt x="1965" y="1619"/>
                  <a:pt x="1965" y="1542"/>
                </a:cubicBez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782"/>
                </a:lnTo>
                <a:lnTo>
                  <a:pt x="601" y="1128"/>
                </a:lnTo>
                <a:cubicBezTo>
                  <a:pt x="741" y="1210"/>
                  <a:pt x="828" y="1359"/>
                  <a:pt x="828" y="1521"/>
                </a:cubicBezTo>
                <a:close/>
              </a:path>
            </a:pathLst>
          </a:custGeom>
          <a:solidFill>
            <a:srgbClr val="F5857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529">
            <a:extLst>
              <a:ext uri="{FF2B5EF4-FFF2-40B4-BE49-F238E27FC236}">
                <a16:creationId xmlns:a16="http://schemas.microsoft.com/office/drawing/2014/main" id="{75FF7E56-AF12-E745-9DB9-B00442D23D81}"/>
              </a:ext>
            </a:extLst>
          </p:cNvPr>
          <p:cNvSpPr/>
          <p:nvPr/>
        </p:nvSpPr>
        <p:spPr>
          <a:xfrm>
            <a:off x="5625716" y="2278418"/>
            <a:ext cx="941818" cy="479007"/>
          </a:xfrm>
          <a:custGeom>
            <a:avLst/>
            <a:gdLst/>
            <a:ahLst/>
            <a:cxnLst>
              <a:cxn ang="3cd4">
                <a:pos x="hc" y="t"/>
              </a:cxn>
              <a:cxn ang="cd2">
                <a:pos x="l" y="vc"/>
              </a:cxn>
              <a:cxn ang="cd4">
                <a:pos x="hc" y="b"/>
              </a:cxn>
              <a:cxn ang="0">
                <a:pos x="r" y="vc"/>
              </a:cxn>
            </a:cxnLst>
            <a:rect l="l" t="t" r="r" b="b"/>
            <a:pathLst>
              <a:path w="1513" h="770">
                <a:moveTo>
                  <a:pt x="864" y="741"/>
                </a:moveTo>
                <a:lnTo>
                  <a:pt x="1513" y="366"/>
                </a:lnTo>
                <a:lnTo>
                  <a:pt x="982" y="60"/>
                </a:lnTo>
                <a:cubicBezTo>
                  <a:pt x="842" y="-20"/>
                  <a:pt x="670" y="-20"/>
                  <a:pt x="529" y="60"/>
                </a:cubicBezTo>
                <a:lnTo>
                  <a:pt x="0" y="366"/>
                </a:lnTo>
                <a:lnTo>
                  <a:pt x="648" y="741"/>
                </a:lnTo>
                <a:cubicBezTo>
                  <a:pt x="715" y="780"/>
                  <a:pt x="797" y="780"/>
                  <a:pt x="864" y="741"/>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3" name="Freeform: Shape 530">
            <a:extLst>
              <a:ext uri="{FF2B5EF4-FFF2-40B4-BE49-F238E27FC236}">
                <a16:creationId xmlns:a16="http://schemas.microsoft.com/office/drawing/2014/main" id="{C23E067D-6397-1241-986E-90B5E0E52AEC}"/>
              </a:ext>
            </a:extLst>
          </p:cNvPr>
          <p:cNvSpPr/>
          <p:nvPr/>
        </p:nvSpPr>
        <p:spPr>
          <a:xfrm>
            <a:off x="4811590" y="2678939"/>
            <a:ext cx="515135" cy="847761"/>
          </a:xfrm>
          <a:custGeom>
            <a:avLst/>
            <a:gdLst/>
            <a:ahLst/>
            <a:cxnLst>
              <a:cxn ang="3cd4">
                <a:pos x="hc" y="t"/>
              </a:cxn>
              <a:cxn ang="cd2">
                <a:pos x="l" y="vc"/>
              </a:cxn>
              <a:cxn ang="cd4">
                <a:pos x="hc" y="b"/>
              </a:cxn>
              <a:cxn ang="0">
                <a:pos x="r" y="vc"/>
              </a:cxn>
            </a:cxnLst>
            <a:rect l="l" t="t" r="r" b="b"/>
            <a:pathLst>
              <a:path w="828" h="1362">
                <a:moveTo>
                  <a:pt x="828" y="760"/>
                </a:moveTo>
                <a:lnTo>
                  <a:pt x="828" y="0"/>
                </a:lnTo>
                <a:lnTo>
                  <a:pt x="227" y="346"/>
                </a:lnTo>
                <a:cubicBezTo>
                  <a:pt x="87" y="428"/>
                  <a:pt x="0" y="577"/>
                  <a:pt x="0" y="739"/>
                </a:cubicBezTo>
                <a:lnTo>
                  <a:pt x="0" y="1362"/>
                </a:lnTo>
                <a:lnTo>
                  <a:pt x="720" y="947"/>
                </a:lnTo>
                <a:cubicBezTo>
                  <a:pt x="786" y="908"/>
                  <a:pt x="828" y="837"/>
                  <a:pt x="828" y="760"/>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531">
            <a:extLst>
              <a:ext uri="{FF2B5EF4-FFF2-40B4-BE49-F238E27FC236}">
                <a16:creationId xmlns:a16="http://schemas.microsoft.com/office/drawing/2014/main" id="{632199B9-1CED-E44E-B346-1986E0EFB341}"/>
              </a:ext>
            </a:extLst>
          </p:cNvPr>
          <p:cNvSpPr/>
          <p:nvPr/>
        </p:nvSpPr>
        <p:spPr>
          <a:xfrm>
            <a:off x="6865280" y="2678939"/>
            <a:ext cx="515135" cy="847761"/>
          </a:xfrm>
          <a:custGeom>
            <a:avLst/>
            <a:gdLst/>
            <a:ahLst/>
            <a:cxnLst>
              <a:cxn ang="3cd4">
                <a:pos x="hc" y="t"/>
              </a:cxn>
              <a:cxn ang="cd2">
                <a:pos x="l" y="vc"/>
              </a:cxn>
              <a:cxn ang="cd4">
                <a:pos x="hc" y="b"/>
              </a:cxn>
              <a:cxn ang="0">
                <a:pos x="r" y="vc"/>
              </a:cxn>
            </a:cxnLst>
            <a:rect l="l" t="t" r="r" b="b"/>
            <a:pathLst>
              <a:path w="828" h="1362">
                <a:moveTo>
                  <a:pt x="109" y="947"/>
                </a:moveTo>
                <a:lnTo>
                  <a:pt x="828" y="1362"/>
                </a:lnTo>
                <a:lnTo>
                  <a:pt x="828" y="739"/>
                </a:lnTo>
                <a:cubicBezTo>
                  <a:pt x="828" y="577"/>
                  <a:pt x="741" y="428"/>
                  <a:pt x="601" y="346"/>
                </a:cubicBezTo>
                <a:lnTo>
                  <a:pt x="0" y="0"/>
                </a:lnTo>
                <a:lnTo>
                  <a:pt x="0" y="760"/>
                </a:lnTo>
                <a:cubicBezTo>
                  <a:pt x="0" y="837"/>
                  <a:pt x="42" y="908"/>
                  <a:pt x="109" y="947"/>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5" name="Freeform: Shape 532">
            <a:extLst>
              <a:ext uri="{FF2B5EF4-FFF2-40B4-BE49-F238E27FC236}">
                <a16:creationId xmlns:a16="http://schemas.microsoft.com/office/drawing/2014/main" id="{65302A0C-EC9A-F740-BA2A-E301F6B59F0B}"/>
              </a:ext>
            </a:extLst>
          </p:cNvPr>
          <p:cNvSpPr/>
          <p:nvPr/>
        </p:nvSpPr>
        <p:spPr>
          <a:xfrm>
            <a:off x="5484943" y="4911899"/>
            <a:ext cx="1222744" cy="1119343"/>
          </a:xfrm>
          <a:custGeom>
            <a:avLst/>
            <a:gdLst/>
            <a:ahLst/>
            <a:cxnLst>
              <a:cxn ang="3cd4">
                <a:pos x="hc" y="t"/>
              </a:cxn>
              <a:cxn ang="cd2">
                <a:pos x="l" y="vc"/>
              </a:cxn>
              <a:cxn ang="cd4">
                <a:pos x="hc" y="b"/>
              </a:cxn>
              <a:cxn ang="0">
                <a:pos x="r" y="vc"/>
              </a:cxn>
            </a:cxnLst>
            <a:rect l="l" t="t" r="r" b="b"/>
            <a:pathLst>
              <a:path w="1964" h="1798">
                <a:moveTo>
                  <a:pt x="755" y="306"/>
                </a:moveTo>
                <a:lnTo>
                  <a:pt x="226" y="0"/>
                </a:lnTo>
                <a:lnTo>
                  <a:pt x="108" y="68"/>
                </a:lnTo>
                <a:cubicBezTo>
                  <a:pt x="41" y="107"/>
                  <a:pt x="0" y="178"/>
                  <a:pt x="0" y="255"/>
                </a:cubicBezTo>
                <a:lnTo>
                  <a:pt x="0" y="1140"/>
                </a:lnTo>
                <a:cubicBezTo>
                  <a:pt x="0" y="1217"/>
                  <a:pt x="41" y="1288"/>
                  <a:pt x="108" y="1327"/>
                </a:cubicBezTo>
                <a:lnTo>
                  <a:pt x="874" y="1769"/>
                </a:lnTo>
                <a:cubicBezTo>
                  <a:pt x="941" y="1807"/>
                  <a:pt x="1023" y="1807"/>
                  <a:pt x="1090" y="1769"/>
                </a:cubicBezTo>
                <a:lnTo>
                  <a:pt x="1856" y="1327"/>
                </a:lnTo>
                <a:cubicBezTo>
                  <a:pt x="1923" y="1288"/>
                  <a:pt x="1964" y="1217"/>
                  <a:pt x="1964" y="1140"/>
                </a:cubicBezTo>
                <a:lnTo>
                  <a:pt x="1964" y="255"/>
                </a:lnTo>
                <a:cubicBezTo>
                  <a:pt x="1964" y="178"/>
                  <a:pt x="1923" y="107"/>
                  <a:pt x="1856" y="68"/>
                </a:cubicBezTo>
                <a:lnTo>
                  <a:pt x="1739" y="0"/>
                </a:lnTo>
                <a:lnTo>
                  <a:pt x="1208" y="306"/>
                </a:lnTo>
                <a:cubicBezTo>
                  <a:pt x="1068" y="387"/>
                  <a:pt x="896" y="387"/>
                  <a:pt x="755" y="306"/>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533">
            <a:extLst>
              <a:ext uri="{FF2B5EF4-FFF2-40B4-BE49-F238E27FC236}">
                <a16:creationId xmlns:a16="http://schemas.microsoft.com/office/drawing/2014/main" id="{9428E0E7-61F8-7049-878A-13CC54088D6A}"/>
              </a:ext>
            </a:extLst>
          </p:cNvPr>
          <p:cNvSpPr/>
          <p:nvPr/>
        </p:nvSpPr>
        <p:spPr>
          <a:xfrm>
            <a:off x="5625716" y="4677809"/>
            <a:ext cx="941818" cy="479007"/>
          </a:xfrm>
          <a:custGeom>
            <a:avLst/>
            <a:gdLst/>
            <a:ahLst/>
            <a:cxnLst>
              <a:cxn ang="3cd4">
                <a:pos x="hc" y="t"/>
              </a:cxn>
              <a:cxn ang="cd2">
                <a:pos x="l" y="vc"/>
              </a:cxn>
              <a:cxn ang="cd4">
                <a:pos x="hc" y="b"/>
              </a:cxn>
              <a:cxn ang="0">
                <a:pos x="r" y="vc"/>
              </a:cxn>
            </a:cxnLst>
            <a:rect l="l" t="t" r="r" b="b"/>
            <a:pathLst>
              <a:path w="1513" h="770">
                <a:moveTo>
                  <a:pt x="648" y="29"/>
                </a:moveTo>
                <a:lnTo>
                  <a:pt x="0" y="403"/>
                </a:lnTo>
                <a:lnTo>
                  <a:pt x="529" y="709"/>
                </a:lnTo>
                <a:cubicBezTo>
                  <a:pt x="670" y="790"/>
                  <a:pt x="842" y="790"/>
                  <a:pt x="982" y="709"/>
                </a:cubicBezTo>
                <a:lnTo>
                  <a:pt x="1513" y="403"/>
                </a:lnTo>
                <a:lnTo>
                  <a:pt x="864" y="29"/>
                </a:lnTo>
                <a:cubicBezTo>
                  <a:pt x="797" y="-10"/>
                  <a:pt x="715" y="-10"/>
                  <a:pt x="648" y="29"/>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7" name="Freeform: Shape 534">
            <a:extLst>
              <a:ext uri="{FF2B5EF4-FFF2-40B4-BE49-F238E27FC236}">
                <a16:creationId xmlns:a16="http://schemas.microsoft.com/office/drawing/2014/main" id="{737409D9-BF00-F74F-9F15-8FFB20ED75F5}"/>
              </a:ext>
            </a:extLst>
          </p:cNvPr>
          <p:cNvSpPr/>
          <p:nvPr/>
        </p:nvSpPr>
        <p:spPr>
          <a:xfrm>
            <a:off x="6865280" y="3873030"/>
            <a:ext cx="1223367" cy="1370993"/>
          </a:xfrm>
          <a:custGeom>
            <a:avLst/>
            <a:gdLst/>
            <a:ahLst/>
            <a:cxnLst>
              <a:cxn ang="3cd4">
                <a:pos x="hc" y="t"/>
              </a:cxn>
              <a:cxn ang="cd2">
                <a:pos x="l" y="vc"/>
              </a:cxn>
              <a:cxn ang="cd4">
                <a:pos x="hc" y="b"/>
              </a:cxn>
              <a:cxn ang="0">
                <a:pos x="r" y="vc"/>
              </a:cxn>
            </a:cxnLst>
            <a:rect l="l" t="t" r="r" b="b"/>
            <a:pathLst>
              <a:path w="1965" h="2202">
                <a:moveTo>
                  <a:pt x="601" y="1072"/>
                </a:moveTo>
                <a:lnTo>
                  <a:pt x="0" y="1418"/>
                </a:ln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658"/>
                </a:lnTo>
                <a:cubicBezTo>
                  <a:pt x="1965" y="581"/>
                  <a:pt x="1923" y="510"/>
                  <a:pt x="1857" y="472"/>
                </a:cubicBezTo>
                <a:lnTo>
                  <a:pt x="1090" y="29"/>
                </a:lnTo>
                <a:cubicBezTo>
                  <a:pt x="1024" y="-10"/>
                  <a:pt x="942" y="-10"/>
                  <a:pt x="875" y="29"/>
                </a:cubicBezTo>
                <a:lnTo>
                  <a:pt x="828" y="56"/>
                </a:lnTo>
                <a:lnTo>
                  <a:pt x="828" y="679"/>
                </a:lnTo>
                <a:cubicBezTo>
                  <a:pt x="828" y="841"/>
                  <a:pt x="741" y="991"/>
                  <a:pt x="601" y="1072"/>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8" name="Freeform: Shape 535">
            <a:extLst>
              <a:ext uri="{FF2B5EF4-FFF2-40B4-BE49-F238E27FC236}">
                <a16:creationId xmlns:a16="http://schemas.microsoft.com/office/drawing/2014/main" id="{D1689DDD-93AA-5F4E-B5D8-AFBCC3610E42}"/>
              </a:ext>
            </a:extLst>
          </p:cNvPr>
          <p:cNvSpPr/>
          <p:nvPr/>
        </p:nvSpPr>
        <p:spPr>
          <a:xfrm>
            <a:off x="6865280" y="3907912"/>
            <a:ext cx="515135" cy="847761"/>
          </a:xfrm>
          <a:custGeom>
            <a:avLst/>
            <a:gdLst/>
            <a:ahLst/>
            <a:cxnLst>
              <a:cxn ang="3cd4">
                <a:pos x="hc" y="t"/>
              </a:cxn>
              <a:cxn ang="cd2">
                <a:pos x="l" y="vc"/>
              </a:cxn>
              <a:cxn ang="cd4">
                <a:pos x="hc" y="b"/>
              </a:cxn>
              <a:cxn ang="0">
                <a:pos x="r" y="vc"/>
              </a:cxn>
            </a:cxnLst>
            <a:rect l="l" t="t" r="r" b="b"/>
            <a:pathLst>
              <a:path w="828" h="1362">
                <a:moveTo>
                  <a:pt x="0" y="602"/>
                </a:moveTo>
                <a:lnTo>
                  <a:pt x="0" y="1362"/>
                </a:lnTo>
                <a:lnTo>
                  <a:pt x="601" y="1016"/>
                </a:lnTo>
                <a:cubicBezTo>
                  <a:pt x="741" y="935"/>
                  <a:pt x="828" y="785"/>
                  <a:pt x="828" y="623"/>
                </a:cubicBezTo>
                <a:lnTo>
                  <a:pt x="828" y="0"/>
                </a:lnTo>
                <a:lnTo>
                  <a:pt x="109" y="416"/>
                </a:lnTo>
                <a:cubicBezTo>
                  <a:pt x="42" y="454"/>
                  <a:pt x="0" y="525"/>
                  <a:pt x="0" y="602"/>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536">
            <a:extLst>
              <a:ext uri="{FF2B5EF4-FFF2-40B4-BE49-F238E27FC236}">
                <a16:creationId xmlns:a16="http://schemas.microsoft.com/office/drawing/2014/main" id="{09B9AC48-F712-5D46-8A9B-5E9EFFC7780B}"/>
              </a:ext>
            </a:extLst>
          </p:cNvPr>
          <p:cNvSpPr/>
          <p:nvPr/>
        </p:nvSpPr>
        <p:spPr>
          <a:xfrm>
            <a:off x="4103359" y="3873030"/>
            <a:ext cx="1223367" cy="1370993"/>
          </a:xfrm>
          <a:custGeom>
            <a:avLst/>
            <a:gdLst/>
            <a:ahLst/>
            <a:cxnLst>
              <a:cxn ang="3cd4">
                <a:pos x="hc" y="t"/>
              </a:cxn>
              <a:cxn ang="cd2">
                <a:pos x="l" y="vc"/>
              </a:cxn>
              <a:cxn ang="cd4">
                <a:pos x="hc" y="b"/>
              </a:cxn>
              <a:cxn ang="0">
                <a:pos x="r" y="vc"/>
              </a:cxn>
            </a:cxnLst>
            <a:rect l="l" t="t" r="r" b="b"/>
            <a:pathLst>
              <a:path w="1965" h="2202">
                <a:moveTo>
                  <a:pt x="1137" y="679"/>
                </a:moveTo>
                <a:lnTo>
                  <a:pt x="1137" y="56"/>
                </a:lnTo>
                <a:lnTo>
                  <a:pt x="1090" y="29"/>
                </a:lnTo>
                <a:cubicBezTo>
                  <a:pt x="1024" y="-10"/>
                  <a:pt x="942" y="-10"/>
                  <a:pt x="875" y="29"/>
                </a:cubicBezTo>
                <a:lnTo>
                  <a:pt x="109" y="472"/>
                </a:lnTo>
                <a:cubicBezTo>
                  <a:pt x="42" y="510"/>
                  <a:pt x="0" y="581"/>
                  <a:pt x="0" y="658"/>
                </a:cubicBez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1418"/>
                </a:lnTo>
                <a:lnTo>
                  <a:pt x="1364" y="1072"/>
                </a:lnTo>
                <a:cubicBezTo>
                  <a:pt x="1224" y="991"/>
                  <a:pt x="1137" y="841"/>
                  <a:pt x="1137" y="679"/>
                </a:cubicBezTo>
                <a:close/>
              </a:path>
            </a:pathLst>
          </a:custGeom>
          <a:solidFill>
            <a:srgbClr val="EF4A2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537">
            <a:extLst>
              <a:ext uri="{FF2B5EF4-FFF2-40B4-BE49-F238E27FC236}">
                <a16:creationId xmlns:a16="http://schemas.microsoft.com/office/drawing/2014/main" id="{AA9E2443-08B4-C44D-AEBD-54ECC8BF22E9}"/>
              </a:ext>
            </a:extLst>
          </p:cNvPr>
          <p:cNvSpPr/>
          <p:nvPr/>
        </p:nvSpPr>
        <p:spPr>
          <a:xfrm>
            <a:off x="4811590" y="3907912"/>
            <a:ext cx="515135" cy="847761"/>
          </a:xfrm>
          <a:custGeom>
            <a:avLst/>
            <a:gdLst/>
            <a:ahLst/>
            <a:cxnLst>
              <a:cxn ang="3cd4">
                <a:pos x="hc" y="t"/>
              </a:cxn>
              <a:cxn ang="cd2">
                <a:pos x="l" y="vc"/>
              </a:cxn>
              <a:cxn ang="cd4">
                <a:pos x="hc" y="b"/>
              </a:cxn>
              <a:cxn ang="0">
                <a:pos x="r" y="vc"/>
              </a:cxn>
            </a:cxnLst>
            <a:rect l="l" t="t" r="r" b="b"/>
            <a:pathLst>
              <a:path w="828" h="1362">
                <a:moveTo>
                  <a:pt x="720" y="416"/>
                </a:moveTo>
                <a:lnTo>
                  <a:pt x="0" y="0"/>
                </a:lnTo>
                <a:lnTo>
                  <a:pt x="0" y="623"/>
                </a:lnTo>
                <a:cubicBezTo>
                  <a:pt x="0" y="785"/>
                  <a:pt x="87" y="935"/>
                  <a:pt x="227" y="1016"/>
                </a:cubicBezTo>
                <a:lnTo>
                  <a:pt x="828" y="1362"/>
                </a:lnTo>
                <a:lnTo>
                  <a:pt x="828" y="602"/>
                </a:lnTo>
                <a:cubicBezTo>
                  <a:pt x="828" y="525"/>
                  <a:pt x="786" y="454"/>
                  <a:pt x="720" y="416"/>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TextBox 17">
            <a:extLst>
              <a:ext uri="{FF2B5EF4-FFF2-40B4-BE49-F238E27FC236}">
                <a16:creationId xmlns:a16="http://schemas.microsoft.com/office/drawing/2014/main" id="{A84930C5-BF36-E445-9477-ED3DA4BB3FDD}"/>
              </a:ext>
            </a:extLst>
          </p:cNvPr>
          <p:cNvSpPr txBox="1"/>
          <p:nvPr/>
        </p:nvSpPr>
        <p:spPr>
          <a:xfrm>
            <a:off x="5302860" y="2925990"/>
            <a:ext cx="1586280" cy="1661993"/>
          </a:xfrm>
          <a:prstGeom prst="rect">
            <a:avLst/>
          </a:prstGeom>
          <a:noFill/>
        </p:spPr>
        <p:txBody>
          <a:bodyPr wrap="square" rtlCol="0" anchor="ctr">
            <a:spAutoFit/>
          </a:bodyPr>
          <a:lstStyle/>
          <a:p>
            <a:pPr algn="ctr"/>
            <a:r>
              <a:rPr lang="en-US" sz="1700" b="1" spc="-15">
                <a:solidFill>
                  <a:schemeClr val="tx2"/>
                </a:solidFill>
                <a:latin typeface="Poppins" panose="00000500000000000000" pitchFamily="2" charset="0"/>
                <a:cs typeface="Poppins" panose="00000500000000000000" pitchFamily="2" charset="0"/>
              </a:rPr>
              <a:t>The platform integrates several types of data</a:t>
            </a:r>
          </a:p>
        </p:txBody>
      </p:sp>
      <p:pic>
        <p:nvPicPr>
          <p:cNvPr id="7" name="Graphic 6" descr="Bar chart outline">
            <a:extLst>
              <a:ext uri="{FF2B5EF4-FFF2-40B4-BE49-F238E27FC236}">
                <a16:creationId xmlns:a16="http://schemas.microsoft.com/office/drawing/2014/main" id="{113D8E22-951A-11E8-F852-B3516D0DF0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1602889"/>
            <a:ext cx="685800" cy="685800"/>
          </a:xfrm>
          <a:prstGeom prst="rect">
            <a:avLst/>
          </a:prstGeom>
        </p:spPr>
      </p:pic>
      <p:pic>
        <p:nvPicPr>
          <p:cNvPr id="37" name="Graphic 36" descr="Bar chart outline">
            <a:extLst>
              <a:ext uri="{FF2B5EF4-FFF2-40B4-BE49-F238E27FC236}">
                <a16:creationId xmlns:a16="http://schemas.microsoft.com/office/drawing/2014/main" id="{EC98E98A-C231-43EB-77ED-08D791E157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2533186"/>
            <a:ext cx="685800" cy="685800"/>
          </a:xfrm>
          <a:prstGeom prst="rect">
            <a:avLst/>
          </a:prstGeom>
        </p:spPr>
      </p:pic>
      <p:pic>
        <p:nvPicPr>
          <p:cNvPr id="38" name="Graphic 37" descr="Bar chart outline">
            <a:extLst>
              <a:ext uri="{FF2B5EF4-FFF2-40B4-BE49-F238E27FC236}">
                <a16:creationId xmlns:a16="http://schemas.microsoft.com/office/drawing/2014/main" id="{EA68DC76-AD6B-57D8-0D77-F42A5DE11A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4215626"/>
            <a:ext cx="685800" cy="685800"/>
          </a:xfrm>
          <a:prstGeom prst="rect">
            <a:avLst/>
          </a:prstGeom>
        </p:spPr>
      </p:pic>
      <p:pic>
        <p:nvPicPr>
          <p:cNvPr id="39" name="Graphic 38" descr="Bar chart outline">
            <a:extLst>
              <a:ext uri="{FF2B5EF4-FFF2-40B4-BE49-F238E27FC236}">
                <a16:creationId xmlns:a16="http://schemas.microsoft.com/office/drawing/2014/main" id="{40AE81AF-6FBD-44DF-B028-841EF90D07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5128671"/>
            <a:ext cx="685800" cy="685800"/>
          </a:xfrm>
          <a:prstGeom prst="rect">
            <a:avLst/>
          </a:prstGeom>
        </p:spPr>
      </p:pic>
      <p:pic>
        <p:nvPicPr>
          <p:cNvPr id="40" name="Graphic 39" descr="Bar chart outline">
            <a:extLst>
              <a:ext uri="{FF2B5EF4-FFF2-40B4-BE49-F238E27FC236}">
                <a16:creationId xmlns:a16="http://schemas.microsoft.com/office/drawing/2014/main" id="{811C0F21-8001-6E34-47B8-C244CFDDC50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2533186"/>
            <a:ext cx="685800" cy="685800"/>
          </a:xfrm>
          <a:prstGeom prst="rect">
            <a:avLst/>
          </a:prstGeom>
        </p:spPr>
      </p:pic>
      <p:pic>
        <p:nvPicPr>
          <p:cNvPr id="41" name="Graphic 40" descr="Bar chart outline">
            <a:extLst>
              <a:ext uri="{FF2B5EF4-FFF2-40B4-BE49-F238E27FC236}">
                <a16:creationId xmlns:a16="http://schemas.microsoft.com/office/drawing/2014/main" id="{9900EF58-9933-6DF0-FBF9-72A8E17FB78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4215626"/>
            <a:ext cx="685800" cy="685800"/>
          </a:xfrm>
          <a:prstGeom prst="rect">
            <a:avLst/>
          </a:prstGeom>
        </p:spPr>
      </p:pic>
    </p:spTree>
    <p:extLst>
      <p:ext uri="{BB962C8B-B14F-4D97-AF65-F5344CB8AC3E}">
        <p14:creationId xmlns:p14="http://schemas.microsoft.com/office/powerpoint/2010/main" val="3915874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Shape 80">
            <a:extLst>
              <a:ext uri="{FF2B5EF4-FFF2-40B4-BE49-F238E27FC236}">
                <a16:creationId xmlns:a16="http://schemas.microsoft.com/office/drawing/2014/main" id="{5BD4586F-E800-CB45-B96C-47F73DC3394D}"/>
              </a:ext>
            </a:extLst>
          </p:cNvPr>
          <p:cNvSpPr/>
          <p:nvPr/>
        </p:nvSpPr>
        <p:spPr>
          <a:xfrm>
            <a:off x="5038369" y="453720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2"/>
                </a:lnTo>
                <a:lnTo>
                  <a:pt x="30" y="1255"/>
                </a:lnTo>
                <a:lnTo>
                  <a:pt x="30" y="985"/>
                </a:lnTo>
                <a:lnTo>
                  <a:pt x="30" y="714"/>
                </a:lnTo>
                <a:lnTo>
                  <a:pt x="30" y="460"/>
                </a:lnTo>
                <a:lnTo>
                  <a:pt x="30" y="245"/>
                </a:lnTo>
                <a:lnTo>
                  <a:pt x="30" y="90"/>
                </a:lnTo>
                <a:cubicBezTo>
                  <a:pt x="30" y="66"/>
                  <a:pt x="31" y="42"/>
                  <a:pt x="30" y="18"/>
                </a:cubicBezTo>
                <a:cubicBezTo>
                  <a:pt x="30" y="17"/>
                  <a:pt x="30" y="15"/>
                  <a:pt x="30" y="15"/>
                </a:cubicBezTo>
                <a:cubicBezTo>
                  <a:pt x="30"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1" y="1863"/>
                  <a:pt x="0" y="1887"/>
                </a:cubicBezTo>
                <a:cubicBezTo>
                  <a:pt x="0" y="1888"/>
                  <a:pt x="0" y="1889"/>
                  <a:pt x="0" y="1890"/>
                </a:cubicBezTo>
                <a:cubicBezTo>
                  <a:pt x="0" y="1910"/>
                  <a:pt x="30" y="1910"/>
                  <a:pt x="30" y="189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81">
            <a:extLst>
              <a:ext uri="{FF2B5EF4-FFF2-40B4-BE49-F238E27FC236}">
                <a16:creationId xmlns:a16="http://schemas.microsoft.com/office/drawing/2014/main" id="{A186AEF3-B5C0-7D4A-AA3B-4AAEFAC8A120}"/>
              </a:ext>
            </a:extLst>
          </p:cNvPr>
          <p:cNvSpPr/>
          <p:nvPr/>
        </p:nvSpPr>
        <p:spPr>
          <a:xfrm>
            <a:off x="7086227" y="464391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1"/>
                </a:lnTo>
                <a:lnTo>
                  <a:pt x="30" y="1255"/>
                </a:lnTo>
                <a:lnTo>
                  <a:pt x="30" y="985"/>
                </a:lnTo>
                <a:lnTo>
                  <a:pt x="30" y="714"/>
                </a:lnTo>
                <a:lnTo>
                  <a:pt x="30" y="459"/>
                </a:lnTo>
                <a:lnTo>
                  <a:pt x="30" y="245"/>
                </a:lnTo>
                <a:lnTo>
                  <a:pt x="30" y="90"/>
                </a:lnTo>
                <a:cubicBezTo>
                  <a:pt x="30" y="66"/>
                  <a:pt x="31" y="41"/>
                  <a:pt x="30" y="17"/>
                </a:cubicBezTo>
                <a:cubicBezTo>
                  <a:pt x="30" y="16"/>
                  <a:pt x="30" y="15"/>
                  <a:pt x="30" y="14"/>
                </a:cubicBezTo>
                <a:cubicBezTo>
                  <a:pt x="30" y="-5"/>
                  <a:pt x="0" y="-5"/>
                  <a:pt x="0" y="14"/>
                </a:cubicBezTo>
                <a:lnTo>
                  <a:pt x="0" y="64"/>
                </a:lnTo>
                <a:lnTo>
                  <a:pt x="0" y="201"/>
                </a:lnTo>
                <a:lnTo>
                  <a:pt x="0" y="402"/>
                </a:lnTo>
                <a:lnTo>
                  <a:pt x="0" y="649"/>
                </a:lnTo>
                <a:lnTo>
                  <a:pt x="0" y="919"/>
                </a:lnTo>
                <a:lnTo>
                  <a:pt x="0" y="1190"/>
                </a:lnTo>
                <a:lnTo>
                  <a:pt x="0" y="1444"/>
                </a:lnTo>
                <a:lnTo>
                  <a:pt x="0" y="1659"/>
                </a:lnTo>
                <a:lnTo>
                  <a:pt x="0" y="1814"/>
                </a:lnTo>
                <a:cubicBezTo>
                  <a:pt x="0" y="1838"/>
                  <a:pt x="-1" y="1862"/>
                  <a:pt x="0" y="1887"/>
                </a:cubicBezTo>
                <a:cubicBezTo>
                  <a:pt x="0" y="1887"/>
                  <a:pt x="0" y="1889"/>
                  <a:pt x="0" y="1890"/>
                </a:cubicBezTo>
                <a:cubicBezTo>
                  <a:pt x="0" y="1909"/>
                  <a:pt x="30" y="1909"/>
                  <a:pt x="30" y="1890"/>
                </a:cubicBezTo>
                <a:close/>
              </a:path>
            </a:pathLst>
          </a:custGeom>
          <a:solidFill>
            <a:schemeClr val="accent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1" name="Freeform: Shape 83">
            <a:extLst>
              <a:ext uri="{FF2B5EF4-FFF2-40B4-BE49-F238E27FC236}">
                <a16:creationId xmlns:a16="http://schemas.microsoft.com/office/drawing/2014/main" id="{A5000626-2F69-084A-B031-EFC4C0BC23BA}"/>
              </a:ext>
            </a:extLst>
          </p:cNvPr>
          <p:cNvSpPr/>
          <p:nvPr/>
        </p:nvSpPr>
        <p:spPr>
          <a:xfrm>
            <a:off x="11186304"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5" name="Freeform: Shape 83">
            <a:extLst>
              <a:ext uri="{FF2B5EF4-FFF2-40B4-BE49-F238E27FC236}">
                <a16:creationId xmlns:a16="http://schemas.microsoft.com/office/drawing/2014/main" id="{86F3F3C6-8D11-265D-474C-28DF5654A01D}"/>
              </a:ext>
            </a:extLst>
          </p:cNvPr>
          <p:cNvSpPr/>
          <p:nvPr/>
        </p:nvSpPr>
        <p:spPr>
          <a:xfrm>
            <a:off x="934553"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6" name="Freeform: Shape 68">
            <a:extLst>
              <a:ext uri="{FF2B5EF4-FFF2-40B4-BE49-F238E27FC236}">
                <a16:creationId xmlns:a16="http://schemas.microsoft.com/office/drawing/2014/main" id="{2377AAE3-C03E-924B-9B51-C38D323CAAC8}"/>
              </a:ext>
            </a:extLst>
          </p:cNvPr>
          <p:cNvSpPr/>
          <p:nvPr/>
        </p:nvSpPr>
        <p:spPr>
          <a:xfrm>
            <a:off x="585032" y="4631891"/>
            <a:ext cx="10979628" cy="1192642"/>
          </a:xfrm>
          <a:custGeom>
            <a:avLst/>
            <a:gdLst/>
            <a:ahLst/>
            <a:cxnLst>
              <a:cxn ang="3cd4">
                <a:pos x="hc" y="t"/>
              </a:cxn>
              <a:cxn ang="cd2">
                <a:pos x="l" y="vc"/>
              </a:cxn>
              <a:cxn ang="cd4">
                <a:pos x="hc" y="b"/>
              </a:cxn>
              <a:cxn ang="0">
                <a:pos x="r" y="vc"/>
              </a:cxn>
            </a:cxnLst>
            <a:rect l="l" t="t" r="r" b="b"/>
            <a:pathLst>
              <a:path w="14869" h="1915">
                <a:moveTo>
                  <a:pt x="14850" y="69"/>
                </a:moveTo>
                <a:cubicBezTo>
                  <a:pt x="14812" y="9"/>
                  <a:pt x="14726" y="-23"/>
                  <a:pt x="14662" y="19"/>
                </a:cubicBezTo>
                <a:cubicBezTo>
                  <a:pt x="14637" y="35"/>
                  <a:pt x="14612" y="51"/>
                  <a:pt x="14588" y="65"/>
                </a:cubicBezTo>
                <a:cubicBezTo>
                  <a:pt x="14514" y="109"/>
                  <a:pt x="14440" y="151"/>
                  <a:pt x="14365" y="191"/>
                </a:cubicBezTo>
                <a:cubicBezTo>
                  <a:pt x="14245" y="256"/>
                  <a:pt x="14122" y="317"/>
                  <a:pt x="13998" y="375"/>
                </a:cubicBezTo>
                <a:cubicBezTo>
                  <a:pt x="13919" y="413"/>
                  <a:pt x="13839" y="449"/>
                  <a:pt x="13759" y="484"/>
                </a:cubicBezTo>
                <a:cubicBezTo>
                  <a:pt x="13717" y="503"/>
                  <a:pt x="13674" y="521"/>
                  <a:pt x="13632" y="539"/>
                </a:cubicBezTo>
                <a:cubicBezTo>
                  <a:pt x="13629" y="541"/>
                  <a:pt x="13626" y="542"/>
                  <a:pt x="13623" y="543"/>
                </a:cubicBezTo>
                <a:cubicBezTo>
                  <a:pt x="13611" y="548"/>
                  <a:pt x="13598" y="553"/>
                  <a:pt x="13587" y="558"/>
                </a:cubicBezTo>
                <a:cubicBezTo>
                  <a:pt x="13561" y="568"/>
                  <a:pt x="13537" y="579"/>
                  <a:pt x="13513" y="588"/>
                </a:cubicBezTo>
                <a:cubicBezTo>
                  <a:pt x="13297" y="676"/>
                  <a:pt x="13079" y="757"/>
                  <a:pt x="12858" y="832"/>
                </a:cubicBezTo>
                <a:cubicBezTo>
                  <a:pt x="12595" y="921"/>
                  <a:pt x="12329" y="1002"/>
                  <a:pt x="12060" y="1075"/>
                </a:cubicBezTo>
                <a:cubicBezTo>
                  <a:pt x="11752" y="1160"/>
                  <a:pt x="11441" y="1233"/>
                  <a:pt x="11127" y="1298"/>
                </a:cubicBezTo>
                <a:cubicBezTo>
                  <a:pt x="10771" y="1370"/>
                  <a:pt x="10413" y="1431"/>
                  <a:pt x="10052" y="1481"/>
                </a:cubicBezTo>
                <a:cubicBezTo>
                  <a:pt x="10042" y="1482"/>
                  <a:pt x="10023" y="1484"/>
                  <a:pt x="10038" y="1482"/>
                </a:cubicBezTo>
                <a:cubicBezTo>
                  <a:pt x="10029" y="1483"/>
                  <a:pt x="10019" y="1485"/>
                  <a:pt x="10010" y="1486"/>
                </a:cubicBezTo>
                <a:cubicBezTo>
                  <a:pt x="9985" y="1489"/>
                  <a:pt x="9961" y="1492"/>
                  <a:pt x="9936" y="1496"/>
                </a:cubicBezTo>
                <a:cubicBezTo>
                  <a:pt x="9888" y="1502"/>
                  <a:pt x="9840" y="1507"/>
                  <a:pt x="9792" y="1513"/>
                </a:cubicBezTo>
                <a:cubicBezTo>
                  <a:pt x="9691" y="1525"/>
                  <a:pt x="9592" y="1536"/>
                  <a:pt x="9491" y="1546"/>
                </a:cubicBezTo>
                <a:cubicBezTo>
                  <a:pt x="9285" y="1567"/>
                  <a:pt x="9080" y="1585"/>
                  <a:pt x="8872" y="1598"/>
                </a:cubicBezTo>
                <a:cubicBezTo>
                  <a:pt x="8489" y="1624"/>
                  <a:pt x="8105" y="1637"/>
                  <a:pt x="7721" y="1639"/>
                </a:cubicBezTo>
                <a:cubicBezTo>
                  <a:pt x="7710" y="1637"/>
                  <a:pt x="7699" y="1635"/>
                  <a:pt x="7687" y="1635"/>
                </a:cubicBezTo>
                <a:cubicBezTo>
                  <a:pt x="7602" y="1637"/>
                  <a:pt x="7516" y="1638"/>
                  <a:pt x="7431" y="1639"/>
                </a:cubicBezTo>
                <a:cubicBezTo>
                  <a:pt x="7348" y="1638"/>
                  <a:pt x="7265" y="1637"/>
                  <a:pt x="7182" y="1635"/>
                </a:cubicBezTo>
                <a:cubicBezTo>
                  <a:pt x="7170" y="1635"/>
                  <a:pt x="7159" y="1637"/>
                  <a:pt x="7149" y="1639"/>
                </a:cubicBezTo>
                <a:cubicBezTo>
                  <a:pt x="6871" y="1638"/>
                  <a:pt x="6593" y="1630"/>
                  <a:pt x="6315" y="1617"/>
                </a:cubicBezTo>
                <a:cubicBezTo>
                  <a:pt x="5899" y="1596"/>
                  <a:pt x="5484" y="1562"/>
                  <a:pt x="5070" y="1512"/>
                </a:cubicBezTo>
                <a:cubicBezTo>
                  <a:pt x="5022" y="1507"/>
                  <a:pt x="4974" y="1501"/>
                  <a:pt x="4926" y="1495"/>
                </a:cubicBezTo>
                <a:cubicBezTo>
                  <a:pt x="4903" y="1492"/>
                  <a:pt x="4880" y="1489"/>
                  <a:pt x="4857" y="1486"/>
                </a:cubicBezTo>
                <a:cubicBezTo>
                  <a:pt x="4846" y="1484"/>
                  <a:pt x="4835" y="1483"/>
                  <a:pt x="4824" y="1482"/>
                </a:cubicBezTo>
                <a:cubicBezTo>
                  <a:pt x="4854" y="1485"/>
                  <a:pt x="4813" y="1480"/>
                  <a:pt x="4804" y="1479"/>
                </a:cubicBezTo>
                <a:cubicBezTo>
                  <a:pt x="4711" y="1466"/>
                  <a:pt x="4619" y="1453"/>
                  <a:pt x="4527" y="1438"/>
                </a:cubicBezTo>
                <a:cubicBezTo>
                  <a:pt x="4348" y="1411"/>
                  <a:pt x="4169" y="1380"/>
                  <a:pt x="3992" y="1347"/>
                </a:cubicBezTo>
                <a:cubicBezTo>
                  <a:pt x="3666" y="1286"/>
                  <a:pt x="3342" y="1214"/>
                  <a:pt x="3021" y="1132"/>
                </a:cubicBezTo>
                <a:cubicBezTo>
                  <a:pt x="2742" y="1060"/>
                  <a:pt x="2466" y="981"/>
                  <a:pt x="2192" y="892"/>
                </a:cubicBezTo>
                <a:cubicBezTo>
                  <a:pt x="1960" y="817"/>
                  <a:pt x="1729" y="735"/>
                  <a:pt x="1500" y="646"/>
                </a:cubicBezTo>
                <a:cubicBezTo>
                  <a:pt x="1451" y="627"/>
                  <a:pt x="1401" y="607"/>
                  <a:pt x="1352" y="587"/>
                </a:cubicBezTo>
                <a:cubicBezTo>
                  <a:pt x="1327" y="577"/>
                  <a:pt x="1303" y="567"/>
                  <a:pt x="1278" y="557"/>
                </a:cubicBezTo>
                <a:cubicBezTo>
                  <a:pt x="1267" y="552"/>
                  <a:pt x="1256" y="548"/>
                  <a:pt x="1245" y="543"/>
                </a:cubicBezTo>
                <a:cubicBezTo>
                  <a:pt x="1241" y="542"/>
                  <a:pt x="1238" y="540"/>
                  <a:pt x="1235" y="539"/>
                </a:cubicBezTo>
                <a:cubicBezTo>
                  <a:pt x="1150" y="503"/>
                  <a:pt x="1066" y="466"/>
                  <a:pt x="982" y="427"/>
                </a:cubicBezTo>
                <a:cubicBezTo>
                  <a:pt x="845" y="366"/>
                  <a:pt x="711" y="300"/>
                  <a:pt x="578" y="231"/>
                </a:cubicBezTo>
                <a:cubicBezTo>
                  <a:pt x="491" y="186"/>
                  <a:pt x="405" y="139"/>
                  <a:pt x="321" y="90"/>
                </a:cubicBezTo>
                <a:cubicBezTo>
                  <a:pt x="283" y="68"/>
                  <a:pt x="247" y="45"/>
                  <a:pt x="210" y="23"/>
                </a:cubicBezTo>
                <a:cubicBezTo>
                  <a:pt x="209" y="21"/>
                  <a:pt x="207" y="21"/>
                  <a:pt x="206" y="19"/>
                </a:cubicBezTo>
                <a:cubicBezTo>
                  <a:pt x="146" y="-20"/>
                  <a:pt x="51" y="5"/>
                  <a:pt x="18" y="69"/>
                </a:cubicBezTo>
                <a:cubicBezTo>
                  <a:pt x="-19" y="138"/>
                  <a:pt x="3" y="214"/>
                  <a:pt x="67" y="258"/>
                </a:cubicBezTo>
                <a:cubicBezTo>
                  <a:pt x="92" y="273"/>
                  <a:pt x="116" y="288"/>
                  <a:pt x="142" y="304"/>
                </a:cubicBezTo>
                <a:cubicBezTo>
                  <a:pt x="215" y="347"/>
                  <a:pt x="290" y="390"/>
                  <a:pt x="365" y="429"/>
                </a:cubicBezTo>
                <a:cubicBezTo>
                  <a:pt x="487" y="495"/>
                  <a:pt x="611" y="557"/>
                  <a:pt x="737" y="616"/>
                </a:cubicBezTo>
                <a:cubicBezTo>
                  <a:pt x="915" y="700"/>
                  <a:pt x="1096" y="778"/>
                  <a:pt x="1279" y="852"/>
                </a:cubicBezTo>
                <a:cubicBezTo>
                  <a:pt x="1495" y="941"/>
                  <a:pt x="1715" y="1022"/>
                  <a:pt x="1936" y="1097"/>
                </a:cubicBezTo>
                <a:cubicBezTo>
                  <a:pt x="2199" y="1186"/>
                  <a:pt x="2466" y="1267"/>
                  <a:pt x="2734" y="1340"/>
                </a:cubicBezTo>
                <a:cubicBezTo>
                  <a:pt x="3045" y="1425"/>
                  <a:pt x="3360" y="1500"/>
                  <a:pt x="3676" y="1565"/>
                </a:cubicBezTo>
                <a:cubicBezTo>
                  <a:pt x="4033" y="1638"/>
                  <a:pt x="4393" y="1698"/>
                  <a:pt x="4753" y="1747"/>
                </a:cubicBezTo>
                <a:cubicBezTo>
                  <a:pt x="5164" y="1803"/>
                  <a:pt x="5576" y="1846"/>
                  <a:pt x="5989" y="1873"/>
                </a:cubicBezTo>
                <a:cubicBezTo>
                  <a:pt x="6437" y="1903"/>
                  <a:pt x="6886" y="1917"/>
                  <a:pt x="7335" y="1915"/>
                </a:cubicBezTo>
                <a:cubicBezTo>
                  <a:pt x="7369" y="1915"/>
                  <a:pt x="7403" y="1914"/>
                  <a:pt x="7437" y="1914"/>
                </a:cubicBezTo>
                <a:cubicBezTo>
                  <a:pt x="7811" y="1917"/>
                  <a:pt x="8186" y="1910"/>
                  <a:pt x="8560" y="1891"/>
                </a:cubicBezTo>
                <a:cubicBezTo>
                  <a:pt x="8976" y="1871"/>
                  <a:pt x="9390" y="1837"/>
                  <a:pt x="9804" y="1787"/>
                </a:cubicBezTo>
                <a:cubicBezTo>
                  <a:pt x="10185" y="1742"/>
                  <a:pt x="10565" y="1684"/>
                  <a:pt x="10943" y="1613"/>
                </a:cubicBezTo>
                <a:cubicBezTo>
                  <a:pt x="11269" y="1552"/>
                  <a:pt x="11594" y="1481"/>
                  <a:pt x="11915" y="1398"/>
                </a:cubicBezTo>
                <a:cubicBezTo>
                  <a:pt x="12195" y="1326"/>
                  <a:pt x="12473" y="1246"/>
                  <a:pt x="12748" y="1158"/>
                </a:cubicBezTo>
                <a:cubicBezTo>
                  <a:pt x="12981" y="1082"/>
                  <a:pt x="13212" y="1000"/>
                  <a:pt x="13440" y="912"/>
                </a:cubicBezTo>
                <a:cubicBezTo>
                  <a:pt x="13635" y="835"/>
                  <a:pt x="13829" y="754"/>
                  <a:pt x="14020" y="668"/>
                </a:cubicBezTo>
                <a:cubicBezTo>
                  <a:pt x="14157" y="605"/>
                  <a:pt x="14292" y="540"/>
                  <a:pt x="14425" y="470"/>
                </a:cubicBezTo>
                <a:cubicBezTo>
                  <a:pt x="14513" y="425"/>
                  <a:pt x="14599" y="378"/>
                  <a:pt x="14684" y="328"/>
                </a:cubicBezTo>
                <a:cubicBezTo>
                  <a:pt x="14722" y="306"/>
                  <a:pt x="14760" y="284"/>
                  <a:pt x="14796" y="260"/>
                </a:cubicBezTo>
                <a:cubicBezTo>
                  <a:pt x="14798" y="259"/>
                  <a:pt x="14799" y="258"/>
                  <a:pt x="14800" y="258"/>
                </a:cubicBezTo>
                <a:cubicBezTo>
                  <a:pt x="14861" y="218"/>
                  <a:pt x="14892" y="134"/>
                  <a:pt x="14850" y="69"/>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7" name="Freeform: Shape 69">
            <a:extLst>
              <a:ext uri="{FF2B5EF4-FFF2-40B4-BE49-F238E27FC236}">
                <a16:creationId xmlns:a16="http://schemas.microsoft.com/office/drawing/2014/main" id="{EA5243AE-64C6-C141-A0F5-2E17FF0D4128}"/>
              </a:ext>
            </a:extLst>
          </p:cNvPr>
          <p:cNvSpPr/>
          <p:nvPr/>
        </p:nvSpPr>
        <p:spPr>
          <a:xfrm>
            <a:off x="2770554" y="5232103"/>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3" y="726"/>
                </a:cubicBezTo>
                <a:cubicBezTo>
                  <a:pt x="163" y="726"/>
                  <a:pt x="0" y="564"/>
                  <a:pt x="0" y="364"/>
                </a:cubicBezTo>
                <a:cubicBezTo>
                  <a:pt x="0" y="163"/>
                  <a:pt x="163" y="0"/>
                  <a:pt x="363"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Freeform: Shape 70">
            <a:extLst>
              <a:ext uri="{FF2B5EF4-FFF2-40B4-BE49-F238E27FC236}">
                <a16:creationId xmlns:a16="http://schemas.microsoft.com/office/drawing/2014/main" id="{BCC84CA4-F870-0C41-86BC-D95772C59ACD}"/>
              </a:ext>
            </a:extLst>
          </p:cNvPr>
          <p:cNvSpPr/>
          <p:nvPr/>
        </p:nvSpPr>
        <p:spPr>
          <a:xfrm>
            <a:off x="2853428" y="5314977"/>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8" y="461"/>
                  <a:pt x="230" y="461"/>
                </a:cubicBezTo>
                <a:cubicBezTo>
                  <a:pt x="103" y="461"/>
                  <a:pt x="0" y="357"/>
                  <a:pt x="0" y="231"/>
                </a:cubicBezTo>
                <a:cubicBezTo>
                  <a:pt x="0" y="104"/>
                  <a:pt x="103" y="0"/>
                  <a:pt x="230" y="0"/>
                </a:cubicBezTo>
                <a:cubicBezTo>
                  <a:pt x="358" y="0"/>
                  <a:pt x="460" y="104"/>
                  <a:pt x="460" y="231"/>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27" name="Freeform: Shape 79">
            <a:extLst>
              <a:ext uri="{FF2B5EF4-FFF2-40B4-BE49-F238E27FC236}">
                <a16:creationId xmlns:a16="http://schemas.microsoft.com/office/drawing/2014/main" id="{01E79FAC-3A33-224F-BB1F-F0560454A1F6}"/>
              </a:ext>
            </a:extLst>
          </p:cNvPr>
          <p:cNvSpPr/>
          <p:nvPr/>
        </p:nvSpPr>
        <p:spPr>
          <a:xfrm>
            <a:off x="2987398" y="4280607"/>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1"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2" name="Freeform: Shape 84">
            <a:extLst>
              <a:ext uri="{FF2B5EF4-FFF2-40B4-BE49-F238E27FC236}">
                <a16:creationId xmlns:a16="http://schemas.microsoft.com/office/drawing/2014/main" id="{81D8CFCE-A014-8845-B236-4B20F2BDD2A1}"/>
              </a:ext>
            </a:extLst>
          </p:cNvPr>
          <p:cNvSpPr/>
          <p:nvPr/>
        </p:nvSpPr>
        <p:spPr>
          <a:xfrm>
            <a:off x="2142452" y="2591343"/>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0" y="2946"/>
                  <a:pt x="2746" y="2781"/>
                  <a:pt x="2746" y="2579"/>
                </a:cubicBezTo>
                <a:lnTo>
                  <a:pt x="2746" y="0"/>
                </a:lnTo>
                <a:cubicBezTo>
                  <a:pt x="2392" y="289"/>
                  <a:pt x="1908" y="468"/>
                  <a:pt x="1373" y="468"/>
                </a:cubicBezTo>
                <a:cubicBezTo>
                  <a:pt x="838" y="468"/>
                  <a:pt x="354" y="289"/>
                  <a:pt x="0" y="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7" name="Freeform: Shape 313">
            <a:extLst>
              <a:ext uri="{FF2B5EF4-FFF2-40B4-BE49-F238E27FC236}">
                <a16:creationId xmlns:a16="http://schemas.microsoft.com/office/drawing/2014/main" id="{B6F096EA-7C80-3645-89D4-CADFC97E61E3}"/>
              </a:ext>
            </a:extLst>
          </p:cNvPr>
          <p:cNvSpPr/>
          <p:nvPr/>
        </p:nvSpPr>
        <p:spPr>
          <a:xfrm>
            <a:off x="214245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2" y="1456"/>
                  <a:pt x="2746" y="1167"/>
                </a:cubicBezTo>
                <a:lnTo>
                  <a:pt x="2746" y="367"/>
                </a:lnTo>
                <a:cubicBezTo>
                  <a:pt x="2746" y="165"/>
                  <a:pt x="2580"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6" name="TextBox 5">
            <a:extLst>
              <a:ext uri="{FF2B5EF4-FFF2-40B4-BE49-F238E27FC236}">
                <a16:creationId xmlns:a16="http://schemas.microsoft.com/office/drawing/2014/main" id="{D4CFD653-961F-7044-AE94-4E4584B97582}"/>
              </a:ext>
            </a:extLst>
          </p:cNvPr>
          <p:cNvSpPr txBox="1"/>
          <p:nvPr/>
        </p:nvSpPr>
        <p:spPr>
          <a:xfrm>
            <a:off x="2242638" y="2101890"/>
            <a:ext cx="1514143" cy="523220"/>
          </a:xfrm>
          <a:prstGeom prst="rect">
            <a:avLst/>
          </a:prstGeom>
          <a:noFill/>
        </p:spPr>
        <p:txBody>
          <a:bodyPr wrap="square" rtlCol="0" anchor="ctr">
            <a:spAutoFit/>
          </a:bodyPr>
          <a:lstStyle/>
          <a:p>
            <a:pPr algn="ctr"/>
            <a:r>
              <a:rPr lang="en-US" sz="1400" b="1" spc="-15" dirty="0">
                <a:solidFill>
                  <a:srgbClr val="EF4A23"/>
                </a:solidFill>
                <a:latin typeface="Poppins" panose="00000500000000000000" pitchFamily="2" charset="0"/>
                <a:cs typeface="Poppins" panose="00000500000000000000" pitchFamily="2" charset="0"/>
              </a:rPr>
              <a:t>HEALTH BEHAVIORS</a:t>
            </a:r>
          </a:p>
        </p:txBody>
      </p:sp>
      <p:sp>
        <p:nvSpPr>
          <p:cNvPr id="7" name="TextBox 6">
            <a:extLst>
              <a:ext uri="{FF2B5EF4-FFF2-40B4-BE49-F238E27FC236}">
                <a16:creationId xmlns:a16="http://schemas.microsoft.com/office/drawing/2014/main" id="{40B96F1C-2EDA-C544-9270-6A6B4B18EFA9}"/>
              </a:ext>
            </a:extLst>
          </p:cNvPr>
          <p:cNvSpPr txBox="1"/>
          <p:nvPr/>
        </p:nvSpPr>
        <p:spPr>
          <a:xfrm>
            <a:off x="2242637" y="3141694"/>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Alcohol &amp; drug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Tobacco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Diet &amp; exercise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Sexual activity</a:t>
            </a:r>
          </a:p>
        </p:txBody>
      </p:sp>
      <p:sp>
        <p:nvSpPr>
          <p:cNvPr id="19" name="Freeform: Shape 71">
            <a:extLst>
              <a:ext uri="{FF2B5EF4-FFF2-40B4-BE49-F238E27FC236}">
                <a16:creationId xmlns:a16="http://schemas.microsoft.com/office/drawing/2014/main" id="{D8BA5B6F-E620-B144-81CA-E4D592955E49}"/>
              </a:ext>
            </a:extLst>
          </p:cNvPr>
          <p:cNvSpPr/>
          <p:nvPr/>
        </p:nvSpPr>
        <p:spPr>
          <a:xfrm>
            <a:off x="4822148" y="5496174"/>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3" y="726"/>
                  <a:pt x="363" y="726"/>
                </a:cubicBezTo>
                <a:cubicBezTo>
                  <a:pt x="162" y="726"/>
                  <a:pt x="0" y="564"/>
                  <a:pt x="0" y="363"/>
                </a:cubicBezTo>
                <a:cubicBezTo>
                  <a:pt x="0" y="163"/>
                  <a:pt x="162" y="0"/>
                  <a:pt x="363" y="0"/>
                </a:cubicBezTo>
                <a:cubicBezTo>
                  <a:pt x="563"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72">
            <a:extLst>
              <a:ext uri="{FF2B5EF4-FFF2-40B4-BE49-F238E27FC236}">
                <a16:creationId xmlns:a16="http://schemas.microsoft.com/office/drawing/2014/main" id="{CF82C204-9A81-4943-A368-A2BC6660954B}"/>
              </a:ext>
            </a:extLst>
          </p:cNvPr>
          <p:cNvSpPr/>
          <p:nvPr/>
        </p:nvSpPr>
        <p:spPr>
          <a:xfrm>
            <a:off x="4905022" y="5579048"/>
            <a:ext cx="286010" cy="286010"/>
          </a:xfrm>
          <a:custGeom>
            <a:avLst/>
            <a:gdLst/>
            <a:ahLst/>
            <a:cxnLst>
              <a:cxn ang="3cd4">
                <a:pos x="hc" y="t"/>
              </a:cxn>
              <a:cxn ang="cd2">
                <a:pos x="l" y="vc"/>
              </a:cxn>
              <a:cxn ang="cd4">
                <a:pos x="hc" y="b"/>
              </a:cxn>
              <a:cxn ang="0">
                <a:pos x="r" y="vc"/>
              </a:cxn>
            </a:cxnLst>
            <a:rect l="l" t="t" r="r" b="b"/>
            <a:pathLst>
              <a:path w="460" h="460">
                <a:moveTo>
                  <a:pt x="460" y="230"/>
                </a:moveTo>
                <a:cubicBezTo>
                  <a:pt x="460" y="357"/>
                  <a:pt x="357" y="460"/>
                  <a:pt x="230" y="460"/>
                </a:cubicBezTo>
                <a:cubicBezTo>
                  <a:pt x="103" y="460"/>
                  <a:pt x="0" y="357"/>
                  <a:pt x="0" y="230"/>
                </a:cubicBezTo>
                <a:cubicBezTo>
                  <a:pt x="0" y="103"/>
                  <a:pt x="103" y="0"/>
                  <a:pt x="230" y="0"/>
                </a:cubicBezTo>
                <a:cubicBezTo>
                  <a:pt x="357" y="0"/>
                  <a:pt x="460" y="103"/>
                  <a:pt x="460" y="23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3" name="Freeform: Shape 85">
            <a:extLst>
              <a:ext uri="{FF2B5EF4-FFF2-40B4-BE49-F238E27FC236}">
                <a16:creationId xmlns:a16="http://schemas.microsoft.com/office/drawing/2014/main" id="{80BA54EC-6818-D245-85BA-8FA3F7EC2F14}"/>
              </a:ext>
            </a:extLst>
          </p:cNvPr>
          <p:cNvSpPr/>
          <p:nvPr/>
        </p:nvSpPr>
        <p:spPr>
          <a:xfrm>
            <a:off x="4192802" y="3469339"/>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3" y="469"/>
                </a:cubicBezTo>
                <a:cubicBezTo>
                  <a:pt x="838" y="469"/>
                  <a:pt x="354" y="290"/>
                  <a:pt x="0" y="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8" name="Freeform: Shape 314">
            <a:extLst>
              <a:ext uri="{FF2B5EF4-FFF2-40B4-BE49-F238E27FC236}">
                <a16:creationId xmlns:a16="http://schemas.microsoft.com/office/drawing/2014/main" id="{910DC1F6-91D0-7444-B853-08D92DB811A2}"/>
              </a:ext>
            </a:extLst>
          </p:cNvPr>
          <p:cNvSpPr/>
          <p:nvPr/>
        </p:nvSpPr>
        <p:spPr>
          <a:xfrm>
            <a:off x="4192802" y="274278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3"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8" name="TextBox 7">
            <a:extLst>
              <a:ext uri="{FF2B5EF4-FFF2-40B4-BE49-F238E27FC236}">
                <a16:creationId xmlns:a16="http://schemas.microsoft.com/office/drawing/2014/main" id="{497FAD1C-C77A-B043-A2F9-5881CE0039AF}"/>
              </a:ext>
            </a:extLst>
          </p:cNvPr>
          <p:cNvSpPr txBox="1"/>
          <p:nvPr/>
        </p:nvSpPr>
        <p:spPr>
          <a:xfrm>
            <a:off x="4292881" y="3085766"/>
            <a:ext cx="1514143" cy="307777"/>
          </a:xfrm>
          <a:prstGeom prst="rect">
            <a:avLst/>
          </a:prstGeom>
          <a:noFill/>
        </p:spPr>
        <p:txBody>
          <a:bodyPr wrap="square" rtlCol="0" anchor="ctr">
            <a:spAutoFit/>
          </a:bodyPr>
          <a:lstStyle/>
          <a:p>
            <a:pPr algn="ctr"/>
            <a:r>
              <a:rPr lang="en-US" sz="1400" b="1" spc="-15" dirty="0">
                <a:solidFill>
                  <a:srgbClr val="25CCD8"/>
                </a:solidFill>
                <a:latin typeface="Poppins" panose="00000500000000000000" pitchFamily="2" charset="0"/>
                <a:cs typeface="Poppins" panose="00000500000000000000" pitchFamily="2" charset="0"/>
              </a:rPr>
              <a:t>HEALTH CARE</a:t>
            </a:r>
          </a:p>
        </p:txBody>
      </p:sp>
      <p:sp>
        <p:nvSpPr>
          <p:cNvPr id="9" name="TextBox 8">
            <a:extLst>
              <a:ext uri="{FF2B5EF4-FFF2-40B4-BE49-F238E27FC236}">
                <a16:creationId xmlns:a16="http://schemas.microsoft.com/office/drawing/2014/main" id="{77C56F01-7257-A64B-AEDC-76E1251DC703}"/>
              </a:ext>
            </a:extLst>
          </p:cNvPr>
          <p:cNvSpPr txBox="1"/>
          <p:nvPr/>
        </p:nvSpPr>
        <p:spPr>
          <a:xfrm>
            <a:off x="4292880" y="4166367"/>
            <a:ext cx="1514144" cy="763029"/>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Access to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Quality of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Facility utilization</a:t>
            </a:r>
          </a:p>
        </p:txBody>
      </p:sp>
      <p:sp>
        <p:nvSpPr>
          <p:cNvPr id="21" name="Freeform: Shape 73">
            <a:extLst>
              <a:ext uri="{FF2B5EF4-FFF2-40B4-BE49-F238E27FC236}">
                <a16:creationId xmlns:a16="http://schemas.microsoft.com/office/drawing/2014/main" id="{04AC99CD-21C4-4544-BEE6-51459E9CC5F9}"/>
              </a:ext>
            </a:extLst>
          </p:cNvPr>
          <p:cNvSpPr/>
          <p:nvPr/>
        </p:nvSpPr>
        <p:spPr>
          <a:xfrm>
            <a:off x="6870006" y="5498823"/>
            <a:ext cx="451758" cy="451758"/>
          </a:xfrm>
          <a:custGeom>
            <a:avLst/>
            <a:gdLst/>
            <a:ahLst/>
            <a:cxnLst>
              <a:cxn ang="3cd4">
                <a:pos x="hc" y="t"/>
              </a:cxn>
              <a:cxn ang="cd2">
                <a:pos x="l" y="vc"/>
              </a:cxn>
              <a:cxn ang="cd4">
                <a:pos x="hc" y="b"/>
              </a:cxn>
              <a:cxn ang="0">
                <a:pos x="r" y="vc"/>
              </a:cxn>
            </a:cxnLst>
            <a:rect l="l" t="t" r="r" b="b"/>
            <a:pathLst>
              <a:path w="726" h="726">
                <a:moveTo>
                  <a:pt x="726" y="362"/>
                </a:moveTo>
                <a:cubicBezTo>
                  <a:pt x="726" y="563"/>
                  <a:pt x="564" y="726"/>
                  <a:pt x="363" y="726"/>
                </a:cubicBezTo>
                <a:cubicBezTo>
                  <a:pt x="163" y="726"/>
                  <a:pt x="0" y="563"/>
                  <a:pt x="0" y="362"/>
                </a:cubicBezTo>
                <a:cubicBezTo>
                  <a:pt x="0" y="162"/>
                  <a:pt x="163" y="0"/>
                  <a:pt x="363" y="0"/>
                </a:cubicBezTo>
                <a:cubicBezTo>
                  <a:pt x="564" y="0"/>
                  <a:pt x="726" y="162"/>
                  <a:pt x="726" y="362"/>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74">
            <a:extLst>
              <a:ext uri="{FF2B5EF4-FFF2-40B4-BE49-F238E27FC236}">
                <a16:creationId xmlns:a16="http://schemas.microsoft.com/office/drawing/2014/main" id="{D333053A-A651-634A-9D66-DD0D3017D61D}"/>
              </a:ext>
            </a:extLst>
          </p:cNvPr>
          <p:cNvSpPr/>
          <p:nvPr/>
        </p:nvSpPr>
        <p:spPr>
          <a:xfrm>
            <a:off x="6952880" y="5581695"/>
            <a:ext cx="286010" cy="286010"/>
          </a:xfrm>
          <a:custGeom>
            <a:avLst/>
            <a:gdLst/>
            <a:ahLst/>
            <a:cxnLst>
              <a:cxn ang="3cd4">
                <a:pos x="hc" y="t"/>
              </a:cxn>
              <a:cxn ang="cd2">
                <a:pos x="l" y="vc"/>
              </a:cxn>
              <a:cxn ang="cd4">
                <a:pos x="hc" y="b"/>
              </a:cxn>
              <a:cxn ang="0">
                <a:pos x="r" y="vc"/>
              </a:cxn>
            </a:cxnLst>
            <a:rect l="l" t="t" r="r" b="b"/>
            <a:pathLst>
              <a:path w="460" h="460">
                <a:moveTo>
                  <a:pt x="460" y="229"/>
                </a:moveTo>
                <a:cubicBezTo>
                  <a:pt x="460" y="357"/>
                  <a:pt x="357" y="460"/>
                  <a:pt x="230" y="460"/>
                </a:cubicBezTo>
                <a:cubicBezTo>
                  <a:pt x="103" y="460"/>
                  <a:pt x="0" y="357"/>
                  <a:pt x="0" y="229"/>
                </a:cubicBezTo>
                <a:cubicBezTo>
                  <a:pt x="0" y="103"/>
                  <a:pt x="103" y="0"/>
                  <a:pt x="230" y="0"/>
                </a:cubicBezTo>
                <a:cubicBezTo>
                  <a:pt x="357" y="0"/>
                  <a:pt x="460" y="103"/>
                  <a:pt x="460" y="229"/>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6" name="Freeform: Shape 88">
            <a:extLst>
              <a:ext uri="{FF2B5EF4-FFF2-40B4-BE49-F238E27FC236}">
                <a16:creationId xmlns:a16="http://schemas.microsoft.com/office/drawing/2014/main" id="{10EDAFFF-9D4C-DF48-835A-0DB8376215BA}"/>
              </a:ext>
            </a:extLst>
          </p:cNvPr>
          <p:cNvSpPr/>
          <p:nvPr/>
        </p:nvSpPr>
        <p:spPr>
          <a:xfrm>
            <a:off x="6243152" y="346996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2" y="290"/>
                  <a:pt x="1908" y="468"/>
                  <a:pt x="1373" y="468"/>
                </a:cubicBezTo>
                <a:cubicBezTo>
                  <a:pt x="838" y="468"/>
                  <a:pt x="353" y="290"/>
                  <a:pt x="0" y="0"/>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1" name="Freeform: Shape 317">
            <a:extLst>
              <a:ext uri="{FF2B5EF4-FFF2-40B4-BE49-F238E27FC236}">
                <a16:creationId xmlns:a16="http://schemas.microsoft.com/office/drawing/2014/main" id="{FD95335B-EC4F-7549-8D43-25D9FCDB0E53}"/>
              </a:ext>
            </a:extLst>
          </p:cNvPr>
          <p:cNvSpPr/>
          <p:nvPr/>
        </p:nvSpPr>
        <p:spPr>
          <a:xfrm>
            <a:off x="6243152" y="2744033"/>
            <a:ext cx="1710450" cy="1017546"/>
          </a:xfrm>
          <a:custGeom>
            <a:avLst/>
            <a:gdLst/>
            <a:ahLst/>
            <a:cxnLst>
              <a:cxn ang="3cd4">
                <a:pos x="hc" y="t"/>
              </a:cxn>
              <a:cxn ang="cd2">
                <a:pos x="l" y="vc"/>
              </a:cxn>
              <a:cxn ang="cd4">
                <a:pos x="hc" y="b"/>
              </a:cxn>
              <a:cxn ang="0">
                <a:pos x="r" y="vc"/>
              </a:cxn>
            </a:cxnLst>
            <a:rect l="l" t="t" r="r" b="b"/>
            <a:pathLst>
              <a:path w="2746" h="1634">
                <a:moveTo>
                  <a:pt x="2379" y="0"/>
                </a:moveTo>
                <a:lnTo>
                  <a:pt x="367" y="0"/>
                </a:lnTo>
                <a:cubicBezTo>
                  <a:pt x="165" y="0"/>
                  <a:pt x="0" y="165"/>
                  <a:pt x="0" y="367"/>
                </a:cubicBezTo>
                <a:lnTo>
                  <a:pt x="0" y="1166"/>
                </a:lnTo>
                <a:cubicBezTo>
                  <a:pt x="353" y="1456"/>
                  <a:pt x="838" y="1634"/>
                  <a:pt x="1373" y="1634"/>
                </a:cubicBezTo>
                <a:cubicBezTo>
                  <a:pt x="1908" y="1634"/>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0" name="TextBox 9">
            <a:extLst>
              <a:ext uri="{FF2B5EF4-FFF2-40B4-BE49-F238E27FC236}">
                <a16:creationId xmlns:a16="http://schemas.microsoft.com/office/drawing/2014/main" id="{279CC07F-A640-9D44-96BF-05D4E3C81B05}"/>
              </a:ext>
            </a:extLst>
          </p:cNvPr>
          <p:cNvSpPr txBox="1"/>
          <p:nvPr/>
        </p:nvSpPr>
        <p:spPr>
          <a:xfrm>
            <a:off x="6345971" y="2981539"/>
            <a:ext cx="1514143" cy="523220"/>
          </a:xfrm>
          <a:prstGeom prst="rect">
            <a:avLst/>
          </a:prstGeom>
          <a:noFill/>
        </p:spPr>
        <p:txBody>
          <a:bodyPr wrap="square" rtlCol="0" anchor="ctr">
            <a:spAutoFit/>
          </a:bodyPr>
          <a:lstStyle/>
          <a:p>
            <a:pPr algn="ctr"/>
            <a:r>
              <a:rPr lang="en-US" sz="1400" b="1" spc="-15" dirty="0">
                <a:solidFill>
                  <a:srgbClr val="0C2340"/>
                </a:solidFill>
                <a:latin typeface="Poppins" panose="00000500000000000000" pitchFamily="2" charset="0"/>
                <a:cs typeface="Poppins" panose="00000500000000000000" pitchFamily="2" charset="0"/>
              </a:rPr>
              <a:t>DEMO-GRAPHICS</a:t>
            </a:r>
          </a:p>
        </p:txBody>
      </p:sp>
      <p:sp>
        <p:nvSpPr>
          <p:cNvPr id="11" name="TextBox 10">
            <a:extLst>
              <a:ext uri="{FF2B5EF4-FFF2-40B4-BE49-F238E27FC236}">
                <a16:creationId xmlns:a16="http://schemas.microsoft.com/office/drawing/2014/main" id="{BA64155E-37FA-C64F-A104-408B364F159B}"/>
              </a:ext>
            </a:extLst>
          </p:cNvPr>
          <p:cNvSpPr txBox="1"/>
          <p:nvPr/>
        </p:nvSpPr>
        <p:spPr>
          <a:xfrm>
            <a:off x="6345971" y="3848557"/>
            <a:ext cx="1514144" cy="1455527"/>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Population 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 &amp; gender</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Race, &amp; ethnicity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Household  structure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Language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Migration status</a:t>
            </a:r>
          </a:p>
        </p:txBody>
      </p:sp>
      <p:sp>
        <p:nvSpPr>
          <p:cNvPr id="23" name="Freeform: Shape 75">
            <a:extLst>
              <a:ext uri="{FF2B5EF4-FFF2-40B4-BE49-F238E27FC236}">
                <a16:creationId xmlns:a16="http://schemas.microsoft.com/office/drawing/2014/main" id="{0DC6E180-C98C-E541-B6EB-D8BB34D172C2}"/>
              </a:ext>
            </a:extLst>
          </p:cNvPr>
          <p:cNvSpPr/>
          <p:nvPr/>
        </p:nvSpPr>
        <p:spPr>
          <a:xfrm>
            <a:off x="8921602" y="5230588"/>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4" y="726"/>
                  <a:pt x="363" y="726"/>
                </a:cubicBezTo>
                <a:cubicBezTo>
                  <a:pt x="163" y="726"/>
                  <a:pt x="0" y="564"/>
                  <a:pt x="0" y="363"/>
                </a:cubicBezTo>
                <a:cubicBezTo>
                  <a:pt x="0" y="163"/>
                  <a:pt x="163" y="0"/>
                  <a:pt x="363" y="0"/>
                </a:cubicBezTo>
                <a:cubicBezTo>
                  <a:pt x="564"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76">
            <a:extLst>
              <a:ext uri="{FF2B5EF4-FFF2-40B4-BE49-F238E27FC236}">
                <a16:creationId xmlns:a16="http://schemas.microsoft.com/office/drawing/2014/main" id="{C49BC2A7-754B-2C4C-B942-7909E439BF69}"/>
              </a:ext>
            </a:extLst>
          </p:cNvPr>
          <p:cNvSpPr/>
          <p:nvPr/>
        </p:nvSpPr>
        <p:spPr>
          <a:xfrm>
            <a:off x="9005099" y="5313462"/>
            <a:ext cx="285387" cy="286010"/>
          </a:xfrm>
          <a:custGeom>
            <a:avLst/>
            <a:gdLst/>
            <a:ahLst/>
            <a:cxnLst>
              <a:cxn ang="3cd4">
                <a:pos x="hc" y="t"/>
              </a:cxn>
              <a:cxn ang="cd2">
                <a:pos x="l" y="vc"/>
              </a:cxn>
              <a:cxn ang="cd4">
                <a:pos x="hc" y="b"/>
              </a:cxn>
              <a:cxn ang="0">
                <a:pos x="r" y="vc"/>
              </a:cxn>
            </a:cxnLst>
            <a:rect l="l" t="t" r="r" b="b"/>
            <a:pathLst>
              <a:path w="459" h="460">
                <a:moveTo>
                  <a:pt x="459" y="230"/>
                </a:moveTo>
                <a:cubicBezTo>
                  <a:pt x="459" y="357"/>
                  <a:pt x="357" y="460"/>
                  <a:pt x="229" y="460"/>
                </a:cubicBezTo>
                <a:cubicBezTo>
                  <a:pt x="102" y="460"/>
                  <a:pt x="0" y="357"/>
                  <a:pt x="0" y="230"/>
                </a:cubicBezTo>
                <a:cubicBezTo>
                  <a:pt x="0" y="103"/>
                  <a:pt x="102" y="0"/>
                  <a:pt x="229" y="0"/>
                </a:cubicBezTo>
                <a:cubicBezTo>
                  <a:pt x="357" y="0"/>
                  <a:pt x="459" y="103"/>
                  <a:pt x="459" y="23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82">
            <a:extLst>
              <a:ext uri="{FF2B5EF4-FFF2-40B4-BE49-F238E27FC236}">
                <a16:creationId xmlns:a16="http://schemas.microsoft.com/office/drawing/2014/main" id="{F77114EF-3C53-2243-8429-4A3949BC74B1}"/>
              </a:ext>
            </a:extLst>
          </p:cNvPr>
          <p:cNvSpPr/>
          <p:nvPr/>
        </p:nvSpPr>
        <p:spPr>
          <a:xfrm>
            <a:off x="9138446" y="4271614"/>
            <a:ext cx="18694" cy="1186411"/>
          </a:xfrm>
          <a:custGeom>
            <a:avLst/>
            <a:gdLst/>
            <a:ahLst/>
            <a:cxnLst>
              <a:cxn ang="3cd4">
                <a:pos x="hc" y="t"/>
              </a:cxn>
              <a:cxn ang="cd2">
                <a:pos x="l" y="vc"/>
              </a:cxn>
              <a:cxn ang="cd4">
                <a:pos x="hc" y="b"/>
              </a:cxn>
              <a:cxn ang="0">
                <a:pos x="r" y="vc"/>
              </a:cxn>
            </a:cxnLst>
            <a:rect l="l" t="t" r="r" b="b"/>
            <a:pathLst>
              <a:path w="31" h="1905">
                <a:moveTo>
                  <a:pt x="31" y="1890"/>
                </a:moveTo>
                <a:lnTo>
                  <a:pt x="31" y="1840"/>
                </a:lnTo>
                <a:lnTo>
                  <a:pt x="31" y="1703"/>
                </a:lnTo>
                <a:lnTo>
                  <a:pt x="31" y="1502"/>
                </a:lnTo>
                <a:lnTo>
                  <a:pt x="31" y="1255"/>
                </a:lnTo>
                <a:lnTo>
                  <a:pt x="31" y="985"/>
                </a:lnTo>
                <a:lnTo>
                  <a:pt x="31" y="714"/>
                </a:lnTo>
                <a:lnTo>
                  <a:pt x="31" y="460"/>
                </a:lnTo>
                <a:lnTo>
                  <a:pt x="31" y="245"/>
                </a:lnTo>
                <a:lnTo>
                  <a:pt x="31" y="90"/>
                </a:lnTo>
                <a:cubicBezTo>
                  <a:pt x="31" y="66"/>
                  <a:pt x="31" y="42"/>
                  <a:pt x="31" y="18"/>
                </a:cubicBezTo>
                <a:cubicBezTo>
                  <a:pt x="31" y="17"/>
                  <a:pt x="31" y="15"/>
                  <a:pt x="31" y="15"/>
                </a:cubicBezTo>
                <a:cubicBezTo>
                  <a:pt x="31"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0" y="1863"/>
                  <a:pt x="0" y="1887"/>
                </a:cubicBezTo>
                <a:cubicBezTo>
                  <a:pt x="0" y="1888"/>
                  <a:pt x="0" y="1889"/>
                  <a:pt x="0" y="1890"/>
                </a:cubicBezTo>
                <a:cubicBezTo>
                  <a:pt x="0" y="1910"/>
                  <a:pt x="31" y="1910"/>
                  <a:pt x="31" y="189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5" name="Freeform: Shape 87">
            <a:extLst>
              <a:ext uri="{FF2B5EF4-FFF2-40B4-BE49-F238E27FC236}">
                <a16:creationId xmlns:a16="http://schemas.microsoft.com/office/drawing/2014/main" id="{5EDFA0F5-CB6C-E942-8633-C1FBD0598F47}"/>
              </a:ext>
            </a:extLst>
          </p:cNvPr>
          <p:cNvSpPr/>
          <p:nvPr/>
        </p:nvSpPr>
        <p:spPr>
          <a:xfrm>
            <a:off x="8293502" y="2590720"/>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4" y="469"/>
                </a:cubicBezTo>
                <a:cubicBezTo>
                  <a:pt x="838" y="469"/>
                  <a:pt x="354" y="290"/>
                  <a:pt x="0" y="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0" name="Freeform: Shape 316">
            <a:extLst>
              <a:ext uri="{FF2B5EF4-FFF2-40B4-BE49-F238E27FC236}">
                <a16:creationId xmlns:a16="http://schemas.microsoft.com/office/drawing/2014/main" id="{DB34B05C-F5C3-6447-8F1C-52C571A78E6D}"/>
              </a:ext>
            </a:extLst>
          </p:cNvPr>
          <p:cNvSpPr/>
          <p:nvPr/>
        </p:nvSpPr>
        <p:spPr>
          <a:xfrm>
            <a:off x="829350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4"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2" name="TextBox 11">
            <a:extLst>
              <a:ext uri="{FF2B5EF4-FFF2-40B4-BE49-F238E27FC236}">
                <a16:creationId xmlns:a16="http://schemas.microsoft.com/office/drawing/2014/main" id="{9DF647A3-9C89-D945-9EDC-CF174DC595F7}"/>
              </a:ext>
            </a:extLst>
          </p:cNvPr>
          <p:cNvSpPr txBox="1"/>
          <p:nvPr/>
        </p:nvSpPr>
        <p:spPr>
          <a:xfrm>
            <a:off x="8392477" y="2099425"/>
            <a:ext cx="1514143" cy="523220"/>
          </a:xfrm>
          <a:prstGeom prst="rect">
            <a:avLst/>
          </a:prstGeom>
          <a:noFill/>
        </p:spPr>
        <p:txBody>
          <a:bodyPr wrap="square" rtlCol="0" anchor="ctr">
            <a:spAutoFit/>
          </a:bodyPr>
          <a:lstStyle/>
          <a:p>
            <a:pPr algn="ctr"/>
            <a:r>
              <a:rPr lang="en-US" sz="1400" b="1" spc="-15" dirty="0">
                <a:solidFill>
                  <a:schemeClr val="accent4"/>
                </a:solidFill>
                <a:latin typeface="Poppins" panose="00000500000000000000" pitchFamily="2" charset="0"/>
                <a:cs typeface="Poppins" panose="00000500000000000000" pitchFamily="2" charset="0"/>
              </a:rPr>
              <a:t>SOCIO-ECONOMIC</a:t>
            </a:r>
          </a:p>
        </p:txBody>
      </p:sp>
      <p:sp>
        <p:nvSpPr>
          <p:cNvPr id="13" name="TextBox 12">
            <a:extLst>
              <a:ext uri="{FF2B5EF4-FFF2-40B4-BE49-F238E27FC236}">
                <a16:creationId xmlns:a16="http://schemas.microsoft.com/office/drawing/2014/main" id="{318FAA48-1CB2-F74F-8140-271DAA4D2EA7}"/>
              </a:ext>
            </a:extLst>
          </p:cNvPr>
          <p:cNvSpPr txBox="1"/>
          <p:nvPr/>
        </p:nvSpPr>
        <p:spPr>
          <a:xfrm>
            <a:off x="8392477" y="306171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Income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Education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Employment &amp; occupation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Public assistance</a:t>
            </a:r>
          </a:p>
        </p:txBody>
      </p:sp>
      <p:sp>
        <p:nvSpPr>
          <p:cNvPr id="25" name="Freeform: Shape 77">
            <a:extLst>
              <a:ext uri="{FF2B5EF4-FFF2-40B4-BE49-F238E27FC236}">
                <a16:creationId xmlns:a16="http://schemas.microsoft.com/office/drawing/2014/main" id="{6E4988A8-1556-EB4C-BC17-9DC2A791048A}"/>
              </a:ext>
            </a:extLst>
          </p:cNvPr>
          <p:cNvSpPr/>
          <p:nvPr/>
        </p:nvSpPr>
        <p:spPr>
          <a:xfrm>
            <a:off x="10976315"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78">
            <a:extLst>
              <a:ext uri="{FF2B5EF4-FFF2-40B4-BE49-F238E27FC236}">
                <a16:creationId xmlns:a16="http://schemas.microsoft.com/office/drawing/2014/main" id="{CA2167FB-096A-8D41-A649-AC1D831A6C86}"/>
              </a:ext>
            </a:extLst>
          </p:cNvPr>
          <p:cNvSpPr/>
          <p:nvPr/>
        </p:nvSpPr>
        <p:spPr>
          <a:xfrm>
            <a:off x="11059189"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4" name="Freeform: Shape 86">
            <a:extLst>
              <a:ext uri="{FF2B5EF4-FFF2-40B4-BE49-F238E27FC236}">
                <a16:creationId xmlns:a16="http://schemas.microsoft.com/office/drawing/2014/main" id="{8A4A5A1F-1E1E-0246-9F04-0C246694F311}"/>
              </a:ext>
            </a:extLst>
          </p:cNvPr>
          <p:cNvSpPr/>
          <p:nvPr/>
        </p:nvSpPr>
        <p:spPr>
          <a:xfrm>
            <a:off x="10343853"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9" name="Freeform: Shape 315">
            <a:extLst>
              <a:ext uri="{FF2B5EF4-FFF2-40B4-BE49-F238E27FC236}">
                <a16:creationId xmlns:a16="http://schemas.microsoft.com/office/drawing/2014/main" id="{66D90682-62F6-5640-85E6-F31C32B3FDE7}"/>
              </a:ext>
            </a:extLst>
          </p:cNvPr>
          <p:cNvSpPr/>
          <p:nvPr/>
        </p:nvSpPr>
        <p:spPr>
          <a:xfrm>
            <a:off x="10343853"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4" name="TextBox 13">
            <a:extLst>
              <a:ext uri="{FF2B5EF4-FFF2-40B4-BE49-F238E27FC236}">
                <a16:creationId xmlns:a16="http://schemas.microsoft.com/office/drawing/2014/main" id="{EC98AB1C-2913-A04F-8DE1-06617F466E7D}"/>
              </a:ext>
            </a:extLst>
          </p:cNvPr>
          <p:cNvSpPr txBox="1"/>
          <p:nvPr/>
        </p:nvSpPr>
        <p:spPr>
          <a:xfrm>
            <a:off x="10442721" y="1498929"/>
            <a:ext cx="1514143" cy="523220"/>
          </a:xfrm>
          <a:prstGeom prst="rect">
            <a:avLst/>
          </a:prstGeom>
          <a:noFill/>
        </p:spPr>
        <p:txBody>
          <a:bodyPr wrap="square" rtlCol="0" anchor="ctr">
            <a:spAutoFit/>
          </a:bodyPr>
          <a:lstStyle/>
          <a:p>
            <a:pPr algn="ctr"/>
            <a:r>
              <a:rPr lang="en-US" sz="14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5" name="TextBox 14">
            <a:extLst>
              <a:ext uri="{FF2B5EF4-FFF2-40B4-BE49-F238E27FC236}">
                <a16:creationId xmlns:a16="http://schemas.microsoft.com/office/drawing/2014/main" id="{50AB85B2-C150-6A48-8193-247A3E66B7E5}"/>
              </a:ext>
            </a:extLst>
          </p:cNvPr>
          <p:cNvSpPr txBox="1"/>
          <p:nvPr/>
        </p:nvSpPr>
        <p:spPr>
          <a:xfrm>
            <a:off x="10442721" y="242822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Community safety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Housing</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Transportation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Pollution exposure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Environmental risk</a:t>
            </a:r>
          </a:p>
        </p:txBody>
      </p:sp>
      <p:sp>
        <p:nvSpPr>
          <p:cNvPr id="43" name="Freeform: Shape 77">
            <a:extLst>
              <a:ext uri="{FF2B5EF4-FFF2-40B4-BE49-F238E27FC236}">
                <a16:creationId xmlns:a16="http://schemas.microsoft.com/office/drawing/2014/main" id="{A2F1C72A-2940-C279-05F5-A012556C13DE}"/>
              </a:ext>
            </a:extLst>
          </p:cNvPr>
          <p:cNvSpPr/>
          <p:nvPr/>
        </p:nvSpPr>
        <p:spPr>
          <a:xfrm>
            <a:off x="724564"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4" name="Freeform: Shape 78">
            <a:extLst>
              <a:ext uri="{FF2B5EF4-FFF2-40B4-BE49-F238E27FC236}">
                <a16:creationId xmlns:a16="http://schemas.microsoft.com/office/drawing/2014/main" id="{63786E78-4CAC-D727-7791-A1D34AA0882A}"/>
              </a:ext>
            </a:extLst>
          </p:cNvPr>
          <p:cNvSpPr/>
          <p:nvPr/>
        </p:nvSpPr>
        <p:spPr>
          <a:xfrm>
            <a:off x="807438"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rgbClr val="009BA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6" name="Freeform: Shape 86">
            <a:extLst>
              <a:ext uri="{FF2B5EF4-FFF2-40B4-BE49-F238E27FC236}">
                <a16:creationId xmlns:a16="http://schemas.microsoft.com/office/drawing/2014/main" id="{3FBEAD7E-BA62-C862-FFA3-5BFBC3EB2EB4}"/>
              </a:ext>
            </a:extLst>
          </p:cNvPr>
          <p:cNvSpPr/>
          <p:nvPr/>
        </p:nvSpPr>
        <p:spPr>
          <a:xfrm>
            <a:off x="92102"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47" name="Freeform: Shape 315">
            <a:extLst>
              <a:ext uri="{FF2B5EF4-FFF2-40B4-BE49-F238E27FC236}">
                <a16:creationId xmlns:a16="http://schemas.microsoft.com/office/drawing/2014/main" id="{EA6FF10F-EB43-93A2-15ED-0ADEA0F3CE8C}"/>
              </a:ext>
            </a:extLst>
          </p:cNvPr>
          <p:cNvSpPr/>
          <p:nvPr/>
        </p:nvSpPr>
        <p:spPr>
          <a:xfrm>
            <a:off x="92102"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8" name="TextBox 47">
            <a:extLst>
              <a:ext uri="{FF2B5EF4-FFF2-40B4-BE49-F238E27FC236}">
                <a16:creationId xmlns:a16="http://schemas.microsoft.com/office/drawing/2014/main" id="{E711BE61-F839-A9C6-20F2-AD1580E77C9F}"/>
              </a:ext>
            </a:extLst>
          </p:cNvPr>
          <p:cNvSpPr txBox="1"/>
          <p:nvPr/>
        </p:nvSpPr>
        <p:spPr>
          <a:xfrm>
            <a:off x="190970" y="1498929"/>
            <a:ext cx="1514143" cy="523220"/>
          </a:xfrm>
          <a:prstGeom prst="rect">
            <a:avLst/>
          </a:prstGeom>
          <a:noFill/>
        </p:spPr>
        <p:txBody>
          <a:bodyPr wrap="square" rtlCol="0" anchor="ctr">
            <a:spAutoFit/>
          </a:bodyPr>
          <a:lstStyle/>
          <a:p>
            <a:pPr algn="ctr"/>
            <a:r>
              <a:rPr lang="en-US" sz="1400" b="1" spc="-15" dirty="0">
                <a:solidFill>
                  <a:srgbClr val="009BA6"/>
                </a:solidFill>
                <a:latin typeface="Poppins" panose="00000500000000000000" pitchFamily="2" charset="0"/>
                <a:cs typeface="Poppins" panose="00000500000000000000" pitchFamily="2" charset="0"/>
              </a:rPr>
              <a:t>HEALTH OUTCOMES</a:t>
            </a:r>
          </a:p>
        </p:txBody>
      </p:sp>
      <p:sp>
        <p:nvSpPr>
          <p:cNvPr id="49" name="TextBox 48">
            <a:extLst>
              <a:ext uri="{FF2B5EF4-FFF2-40B4-BE49-F238E27FC236}">
                <a16:creationId xmlns:a16="http://schemas.microsoft.com/office/drawing/2014/main" id="{16D07365-8156-558B-3F32-3E3D1EC70003}"/>
              </a:ext>
            </a:extLst>
          </p:cNvPr>
          <p:cNvSpPr txBox="1"/>
          <p:nvPr/>
        </p:nvSpPr>
        <p:spPr>
          <a:xfrm>
            <a:off x="190970" y="2552917"/>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Chronic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Infectious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Injury and violence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Maternal  &amp; child</a:t>
            </a:r>
          </a:p>
        </p:txBody>
      </p:sp>
      <p:sp>
        <p:nvSpPr>
          <p:cNvPr id="57" name="TextBox 56">
            <a:extLst>
              <a:ext uri="{FF2B5EF4-FFF2-40B4-BE49-F238E27FC236}">
                <a16:creationId xmlns:a16="http://schemas.microsoft.com/office/drawing/2014/main" id="{4B69619B-A679-B99C-5255-C07F5D99A829}"/>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SUBCATEGORIES</a:t>
            </a:r>
          </a:p>
        </p:txBody>
      </p:sp>
      <p:sp>
        <p:nvSpPr>
          <p:cNvPr id="58" name="TextBox 57">
            <a:extLst>
              <a:ext uri="{FF2B5EF4-FFF2-40B4-BE49-F238E27FC236}">
                <a16:creationId xmlns:a16="http://schemas.microsoft.com/office/drawing/2014/main" id="{4AF9AC09-8877-16E8-25A2-F3E067DC69EE}"/>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six primary categories are further broken down into several subcategories.</a:t>
            </a:r>
          </a:p>
        </p:txBody>
      </p:sp>
    </p:spTree>
    <p:extLst>
      <p:ext uri="{BB962C8B-B14F-4D97-AF65-F5344CB8AC3E}">
        <p14:creationId xmlns:p14="http://schemas.microsoft.com/office/powerpoint/2010/main" val="1696507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21">
            <a:extLst>
              <a:ext uri="{FF2B5EF4-FFF2-40B4-BE49-F238E27FC236}">
                <a16:creationId xmlns:a16="http://schemas.microsoft.com/office/drawing/2014/main" id="{E9C48C5F-A1D3-AF4D-9C98-556523F6FEF2}"/>
              </a:ext>
            </a:extLst>
          </p:cNvPr>
          <p:cNvSpPr>
            <a:spLocks noChangeArrowheads="1"/>
          </p:cNvSpPr>
          <p:nvPr/>
        </p:nvSpPr>
        <p:spPr bwMode="auto">
          <a:xfrm>
            <a:off x="1201879"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1"/>
          </a:solidFill>
          <a:ln>
            <a:noFill/>
          </a:ln>
          <a:effectLst/>
        </p:spPr>
        <p:txBody>
          <a:bodyPr wrap="none" anchor="ctr"/>
          <a:lstStyle/>
          <a:p>
            <a:endParaRPr lang="en-US" sz="3265"/>
          </a:p>
        </p:txBody>
      </p:sp>
      <p:sp>
        <p:nvSpPr>
          <p:cNvPr id="32" name="Subtitle 2">
            <a:extLst>
              <a:ext uri="{FF2B5EF4-FFF2-40B4-BE49-F238E27FC236}">
                <a16:creationId xmlns:a16="http://schemas.microsoft.com/office/drawing/2014/main" id="{E2F8D954-7C0A-5247-90EB-FA6B0B7AED52}"/>
              </a:ext>
            </a:extLst>
          </p:cNvPr>
          <p:cNvSpPr txBox="1">
            <a:spLocks/>
          </p:cNvSpPr>
          <p:nvPr/>
        </p:nvSpPr>
        <p:spPr>
          <a:xfrm>
            <a:off x="743393" y="3867582"/>
            <a:ext cx="1995962" cy="140621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Select indicators from CCDPH’s latest Community Health Status Assessment; Social Vulnerability; Communicable disease prevalence; Opioid deaths</a:t>
            </a:r>
          </a:p>
        </p:txBody>
      </p:sp>
      <p:sp>
        <p:nvSpPr>
          <p:cNvPr id="33" name="TextBox 32">
            <a:extLst>
              <a:ext uri="{FF2B5EF4-FFF2-40B4-BE49-F238E27FC236}">
                <a16:creationId xmlns:a16="http://schemas.microsoft.com/office/drawing/2014/main" id="{302A63B9-AEDD-A449-8D5A-09941B96C442}"/>
              </a:ext>
            </a:extLst>
          </p:cNvPr>
          <p:cNvSpPr txBox="1"/>
          <p:nvPr/>
        </p:nvSpPr>
        <p:spPr>
          <a:xfrm>
            <a:off x="1063950" y="3284229"/>
            <a:ext cx="1354858" cy="584775"/>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PHASE ONE</a:t>
            </a:r>
            <a:br>
              <a:rPr lang="en-US" sz="1600" b="1" dirty="0">
                <a:latin typeface="Poppins" pitchFamily="2" charset="77"/>
                <a:ea typeface="League Spartan" charset="0"/>
                <a:cs typeface="Poppins" pitchFamily="2" charset="77"/>
              </a:rPr>
            </a:br>
            <a:r>
              <a:rPr lang="en-US" sz="1600" b="1" dirty="0">
                <a:solidFill>
                  <a:schemeClr val="tx2"/>
                </a:solidFill>
                <a:latin typeface="Poppins"/>
                <a:ea typeface="League Spartan" charset="0"/>
                <a:cs typeface="Poppins"/>
              </a:rPr>
              <a:t>(July 2022)</a:t>
            </a:r>
          </a:p>
        </p:txBody>
      </p:sp>
      <p:sp>
        <p:nvSpPr>
          <p:cNvPr id="44" name="TextBox 43">
            <a:extLst>
              <a:ext uri="{FF2B5EF4-FFF2-40B4-BE49-F238E27FC236}">
                <a16:creationId xmlns:a16="http://schemas.microsoft.com/office/drawing/2014/main" id="{756301EF-8DC9-5741-A083-2956C84511C9}"/>
              </a:ext>
            </a:extLst>
          </p:cNvPr>
          <p:cNvSpPr txBox="1"/>
          <p:nvPr/>
        </p:nvSpPr>
        <p:spPr>
          <a:xfrm>
            <a:off x="1451872" y="2232484"/>
            <a:ext cx="579006" cy="553998"/>
          </a:xfrm>
          <a:prstGeom prst="rect">
            <a:avLst/>
          </a:prstGeom>
          <a:noFill/>
        </p:spPr>
        <p:txBody>
          <a:bodyPr wrap="none" rtlCol="0" anchor="ctr">
            <a:spAutoFit/>
          </a:bodyPr>
          <a:lstStyle/>
          <a:p>
            <a:pPr algn="ctr"/>
            <a:r>
              <a:rPr lang="en-US" sz="3000" b="1">
                <a:solidFill>
                  <a:schemeClr val="accent1"/>
                </a:solidFill>
                <a:latin typeface="Poppins" pitchFamily="2" charset="77"/>
                <a:cs typeface="Poppins" pitchFamily="2" charset="77"/>
              </a:rPr>
              <a:t>01</a:t>
            </a:r>
          </a:p>
        </p:txBody>
      </p:sp>
      <p:grpSp>
        <p:nvGrpSpPr>
          <p:cNvPr id="2" name="Group 1">
            <a:extLst>
              <a:ext uri="{FF2B5EF4-FFF2-40B4-BE49-F238E27FC236}">
                <a16:creationId xmlns:a16="http://schemas.microsoft.com/office/drawing/2014/main" id="{233F0338-1D9B-A9C3-9E78-E4679505E050}"/>
              </a:ext>
            </a:extLst>
          </p:cNvPr>
          <p:cNvGrpSpPr/>
          <p:nvPr/>
        </p:nvGrpSpPr>
        <p:grpSpPr>
          <a:xfrm>
            <a:off x="2275427" y="1969736"/>
            <a:ext cx="3367257" cy="2611568"/>
            <a:chOff x="2275427" y="1969736"/>
            <a:chExt cx="3367257" cy="2611568"/>
          </a:xfrm>
        </p:grpSpPr>
        <p:sp>
          <p:nvSpPr>
            <p:cNvPr id="10" name="Freeform 10">
              <a:extLst>
                <a:ext uri="{FF2B5EF4-FFF2-40B4-BE49-F238E27FC236}">
                  <a16:creationId xmlns:a16="http://schemas.microsoft.com/office/drawing/2014/main" id="{F9ED0BDB-103A-A64F-843F-2205AC3BDAD2}"/>
                </a:ext>
              </a:extLst>
            </p:cNvPr>
            <p:cNvSpPr>
              <a:spLocks noChangeArrowheads="1"/>
            </p:cNvSpPr>
            <p:nvPr/>
          </p:nvSpPr>
          <p:spPr bwMode="auto">
            <a:xfrm>
              <a:off x="2925218"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7" name="Freeform 241">
              <a:extLst>
                <a:ext uri="{FF2B5EF4-FFF2-40B4-BE49-F238E27FC236}">
                  <a16:creationId xmlns:a16="http://schemas.microsoft.com/office/drawing/2014/main" id="{76F76FE7-4629-D746-BE73-24DA0D86150D}"/>
                </a:ext>
              </a:extLst>
            </p:cNvPr>
            <p:cNvSpPr>
              <a:spLocks noChangeArrowheads="1"/>
            </p:cNvSpPr>
            <p:nvPr/>
          </p:nvSpPr>
          <p:spPr bwMode="auto">
            <a:xfrm>
              <a:off x="2275427" y="2497121"/>
              <a:ext cx="1828800" cy="32962"/>
            </a:xfrm>
            <a:custGeom>
              <a:avLst/>
              <a:gdLst>
                <a:gd name="T0" fmla="*/ 0 w 4384"/>
                <a:gd name="T1" fmla="*/ 50 h 51"/>
                <a:gd name="T2" fmla="*/ 4383 w 4384"/>
                <a:gd name="T3" fmla="*/ 50 h 51"/>
                <a:gd name="T4" fmla="*/ 4383 w 4384"/>
                <a:gd name="T5" fmla="*/ 0 h 51"/>
                <a:gd name="T6" fmla="*/ 0 w 4384"/>
                <a:gd name="T7" fmla="*/ 0 h 51"/>
                <a:gd name="T8" fmla="*/ 0 w 4384"/>
                <a:gd name="T9" fmla="*/ 50 h 51"/>
              </a:gdLst>
              <a:ahLst/>
              <a:cxnLst>
                <a:cxn ang="0">
                  <a:pos x="T0" y="T1"/>
                </a:cxn>
                <a:cxn ang="0">
                  <a:pos x="T2" y="T3"/>
                </a:cxn>
                <a:cxn ang="0">
                  <a:pos x="T4" y="T5"/>
                </a:cxn>
                <a:cxn ang="0">
                  <a:pos x="T6" y="T7"/>
                </a:cxn>
                <a:cxn ang="0">
                  <a:pos x="T8" y="T9"/>
                </a:cxn>
              </a:cxnLst>
              <a:rect l="0" t="0" r="r" b="b"/>
              <a:pathLst>
                <a:path w="4384" h="51">
                  <a:moveTo>
                    <a:pt x="0" y="50"/>
                  </a:moveTo>
                  <a:lnTo>
                    <a:pt x="4383" y="50"/>
                  </a:lnTo>
                  <a:lnTo>
                    <a:pt x="4383" y="0"/>
                  </a:lnTo>
                  <a:lnTo>
                    <a:pt x="0" y="0"/>
                  </a:lnTo>
                  <a:lnTo>
                    <a:pt x="0" y="50"/>
                  </a:lnTo>
                </a:path>
              </a:pathLst>
            </a:custGeom>
            <a:gradFill>
              <a:gsLst>
                <a:gs pos="0">
                  <a:schemeClr val="accent1"/>
                </a:gs>
                <a:gs pos="100000">
                  <a:srgbClr val="F58573"/>
                </a:gs>
              </a:gsLst>
              <a:lin ang="0" scaled="0"/>
            </a:gradFill>
            <a:ln>
              <a:noFill/>
            </a:ln>
            <a:effectLst/>
          </p:spPr>
          <p:txBody>
            <a:bodyPr wrap="none" anchor="ctr"/>
            <a:lstStyle/>
            <a:p>
              <a:endParaRPr lang="en-US" sz="3265"/>
            </a:p>
          </p:txBody>
        </p:sp>
        <p:sp>
          <p:nvSpPr>
            <p:cNvPr id="23" name="Freeform 228">
              <a:extLst>
                <a:ext uri="{FF2B5EF4-FFF2-40B4-BE49-F238E27FC236}">
                  <a16:creationId xmlns:a16="http://schemas.microsoft.com/office/drawing/2014/main" id="{3C9F0BE0-7B22-1847-9CD0-A55B047827F8}"/>
                </a:ext>
              </a:extLst>
            </p:cNvPr>
            <p:cNvSpPr>
              <a:spLocks noChangeArrowheads="1"/>
            </p:cNvSpPr>
            <p:nvPr/>
          </p:nvSpPr>
          <p:spPr bwMode="auto">
            <a:xfrm>
              <a:off x="4105207" y="1969736"/>
              <a:ext cx="1078992" cy="1079495"/>
            </a:xfrm>
            <a:custGeom>
              <a:avLst/>
              <a:gdLst>
                <a:gd name="T0" fmla="*/ 866 w 1733"/>
                <a:gd name="T1" fmla="*/ 51 h 1733"/>
                <a:gd name="T2" fmla="*/ 866 w 1733"/>
                <a:gd name="T3" fmla="*/ 51 h 1733"/>
                <a:gd name="T4" fmla="*/ 51 w 1733"/>
                <a:gd name="T5" fmla="*/ 865 h 1733"/>
                <a:gd name="T6" fmla="*/ 51 w 1733"/>
                <a:gd name="T7" fmla="*/ 865 h 1733"/>
                <a:gd name="T8" fmla="*/ 866 w 1733"/>
                <a:gd name="T9" fmla="*/ 1681 h 1733"/>
                <a:gd name="T10" fmla="*/ 866 w 1733"/>
                <a:gd name="T11" fmla="*/ 1681 h 1733"/>
                <a:gd name="T12" fmla="*/ 1680 w 1733"/>
                <a:gd name="T13" fmla="*/ 865 h 1733"/>
                <a:gd name="T14" fmla="*/ 1680 w 1733"/>
                <a:gd name="T15" fmla="*/ 865 h 1733"/>
                <a:gd name="T16" fmla="*/ 866 w 1733"/>
                <a:gd name="T17" fmla="*/ 51 h 1733"/>
                <a:gd name="T18" fmla="*/ 866 w 1733"/>
                <a:gd name="T19" fmla="*/ 1732 h 1733"/>
                <a:gd name="T20" fmla="*/ 866 w 1733"/>
                <a:gd name="T21" fmla="*/ 1732 h 1733"/>
                <a:gd name="T22" fmla="*/ 0 w 1733"/>
                <a:gd name="T23" fmla="*/ 865 h 1733"/>
                <a:gd name="T24" fmla="*/ 0 w 1733"/>
                <a:gd name="T25" fmla="*/ 865 h 1733"/>
                <a:gd name="T26" fmla="*/ 866 w 1733"/>
                <a:gd name="T27" fmla="*/ 0 h 1733"/>
                <a:gd name="T28" fmla="*/ 866 w 1733"/>
                <a:gd name="T29" fmla="*/ 0 h 1733"/>
                <a:gd name="T30" fmla="*/ 1732 w 1733"/>
                <a:gd name="T31" fmla="*/ 865 h 1733"/>
                <a:gd name="T32" fmla="*/ 1732 w 1733"/>
                <a:gd name="T33" fmla="*/ 865 h 1733"/>
                <a:gd name="T34" fmla="*/ 866 w 1733"/>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3" h="1733">
                  <a:moveTo>
                    <a:pt x="866" y="51"/>
                  </a:moveTo>
                  <a:lnTo>
                    <a:pt x="866" y="51"/>
                  </a:lnTo>
                  <a:cubicBezTo>
                    <a:pt x="417" y="51"/>
                    <a:pt x="51" y="415"/>
                    <a:pt x="51" y="865"/>
                  </a:cubicBezTo>
                  <a:lnTo>
                    <a:pt x="51" y="865"/>
                  </a:lnTo>
                  <a:cubicBezTo>
                    <a:pt x="51" y="1315"/>
                    <a:pt x="417" y="1681"/>
                    <a:pt x="866" y="1681"/>
                  </a:cubicBezTo>
                  <a:lnTo>
                    <a:pt x="866" y="1681"/>
                  </a:lnTo>
                  <a:cubicBezTo>
                    <a:pt x="1314" y="1681"/>
                    <a:pt x="1680" y="1315"/>
                    <a:pt x="1680" y="865"/>
                  </a:cubicBezTo>
                  <a:lnTo>
                    <a:pt x="1680" y="865"/>
                  </a:lnTo>
                  <a:cubicBezTo>
                    <a:pt x="1680" y="415"/>
                    <a:pt x="1314" y="51"/>
                    <a:pt x="866" y="51"/>
                  </a:cubicBezTo>
                  <a:close/>
                  <a:moveTo>
                    <a:pt x="866" y="1732"/>
                  </a:moveTo>
                  <a:lnTo>
                    <a:pt x="866" y="1732"/>
                  </a:lnTo>
                  <a:cubicBezTo>
                    <a:pt x="389" y="1732"/>
                    <a:pt x="0" y="1343"/>
                    <a:pt x="0" y="865"/>
                  </a:cubicBezTo>
                  <a:lnTo>
                    <a:pt x="0" y="865"/>
                  </a:lnTo>
                  <a:cubicBezTo>
                    <a:pt x="0" y="387"/>
                    <a:pt x="389" y="0"/>
                    <a:pt x="866" y="0"/>
                  </a:cubicBezTo>
                  <a:lnTo>
                    <a:pt x="866" y="0"/>
                  </a:lnTo>
                  <a:cubicBezTo>
                    <a:pt x="1343" y="0"/>
                    <a:pt x="1732" y="387"/>
                    <a:pt x="1732" y="865"/>
                  </a:cubicBezTo>
                  <a:lnTo>
                    <a:pt x="1732" y="865"/>
                  </a:lnTo>
                  <a:cubicBezTo>
                    <a:pt x="1732" y="1343"/>
                    <a:pt x="1343" y="1732"/>
                    <a:pt x="866" y="1732"/>
                  </a:cubicBezTo>
                  <a:close/>
                </a:path>
              </a:pathLst>
            </a:custGeom>
            <a:solidFill>
              <a:schemeClr val="accent4"/>
            </a:solidFill>
            <a:ln>
              <a:noFill/>
            </a:ln>
            <a:effectLst/>
          </p:spPr>
          <p:txBody>
            <a:bodyPr wrap="none" anchor="ctr"/>
            <a:lstStyle/>
            <a:p>
              <a:endParaRPr lang="en-US" sz="3265"/>
            </a:p>
          </p:txBody>
        </p:sp>
        <p:sp>
          <p:nvSpPr>
            <p:cNvPr id="36" name="Subtitle 2">
              <a:extLst>
                <a:ext uri="{FF2B5EF4-FFF2-40B4-BE49-F238E27FC236}">
                  <a16:creationId xmlns:a16="http://schemas.microsoft.com/office/drawing/2014/main" id="{4E29795B-01E2-774D-9250-0153A50B6BA3}"/>
                </a:ext>
              </a:extLst>
            </p:cNvPr>
            <p:cNvSpPr txBox="1">
              <a:spLocks/>
            </p:cNvSpPr>
            <p:nvPr/>
          </p:nvSpPr>
          <p:spPr>
            <a:xfrm>
              <a:off x="3646722" y="3867582"/>
              <a:ext cx="1995962" cy="713722"/>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2013 to 2020 birth and death rates; Environmental justice screening data</a:t>
              </a:r>
            </a:p>
          </p:txBody>
        </p:sp>
        <p:sp>
          <p:nvSpPr>
            <p:cNvPr id="37" name="TextBox 36">
              <a:extLst>
                <a:ext uri="{FF2B5EF4-FFF2-40B4-BE49-F238E27FC236}">
                  <a16:creationId xmlns:a16="http://schemas.microsoft.com/office/drawing/2014/main" id="{DAB00BC1-EDB8-F340-9936-ECAC5645B99B}"/>
                </a:ext>
              </a:extLst>
            </p:cNvPr>
            <p:cNvSpPr txBox="1"/>
            <p:nvPr/>
          </p:nvSpPr>
          <p:spPr>
            <a:xfrm>
              <a:off x="3809377" y="3284229"/>
              <a:ext cx="1670650" cy="584775"/>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PHASE TWO</a:t>
              </a:r>
            </a:p>
            <a:p>
              <a:pPr algn="ctr"/>
              <a:r>
                <a:rPr lang="en-US" sz="1600" b="1" dirty="0">
                  <a:solidFill>
                    <a:schemeClr val="tx2"/>
                  </a:solidFill>
                  <a:latin typeface="Poppins"/>
                  <a:ea typeface="League Spartan" charset="0"/>
                  <a:cs typeface="Poppins"/>
                </a:rPr>
                <a:t>(August 2022)</a:t>
              </a:r>
            </a:p>
          </p:txBody>
        </p:sp>
        <p:sp>
          <p:nvSpPr>
            <p:cNvPr id="45" name="TextBox 44">
              <a:extLst>
                <a:ext uri="{FF2B5EF4-FFF2-40B4-BE49-F238E27FC236}">
                  <a16:creationId xmlns:a16="http://schemas.microsoft.com/office/drawing/2014/main" id="{DDE5608F-7860-2C41-A1A2-589BB4141C1C}"/>
                </a:ext>
              </a:extLst>
            </p:cNvPr>
            <p:cNvSpPr txBox="1"/>
            <p:nvPr/>
          </p:nvSpPr>
          <p:spPr>
            <a:xfrm>
              <a:off x="4317531" y="2232484"/>
              <a:ext cx="654346" cy="553998"/>
            </a:xfrm>
            <a:prstGeom prst="rect">
              <a:avLst/>
            </a:prstGeom>
            <a:noFill/>
          </p:spPr>
          <p:txBody>
            <a:bodyPr wrap="none" rtlCol="0" anchor="ctr">
              <a:spAutoFit/>
            </a:bodyPr>
            <a:lstStyle>
              <a:defPPr>
                <a:defRPr lang="en-US"/>
              </a:defPPr>
              <a:lvl1pPr algn="ctr">
                <a:defRPr sz="3000" b="1">
                  <a:solidFill>
                    <a:schemeClr val="accent4"/>
                  </a:solidFill>
                  <a:latin typeface="Poppins" pitchFamily="2" charset="77"/>
                  <a:cs typeface="Poppins" pitchFamily="2" charset="77"/>
                </a:defRPr>
              </a:lvl1pPr>
            </a:lstStyle>
            <a:p>
              <a:r>
                <a:rPr lang="en-US"/>
                <a:t>02</a:t>
              </a:r>
            </a:p>
          </p:txBody>
        </p:sp>
      </p:grpSp>
      <p:grpSp>
        <p:nvGrpSpPr>
          <p:cNvPr id="4" name="Group 3">
            <a:extLst>
              <a:ext uri="{FF2B5EF4-FFF2-40B4-BE49-F238E27FC236}">
                <a16:creationId xmlns:a16="http://schemas.microsoft.com/office/drawing/2014/main" id="{6ACC7483-67C6-330D-220B-5BDB5B958CEC}"/>
              </a:ext>
            </a:extLst>
          </p:cNvPr>
          <p:cNvGrpSpPr/>
          <p:nvPr/>
        </p:nvGrpSpPr>
        <p:grpSpPr>
          <a:xfrm>
            <a:off x="5183231" y="1969736"/>
            <a:ext cx="3362782" cy="2611568"/>
            <a:chOff x="5183231" y="1969736"/>
            <a:chExt cx="3362782" cy="2611568"/>
          </a:xfrm>
        </p:grpSpPr>
        <p:sp>
          <p:nvSpPr>
            <p:cNvPr id="24" name="Freeform 235">
              <a:extLst>
                <a:ext uri="{FF2B5EF4-FFF2-40B4-BE49-F238E27FC236}">
                  <a16:creationId xmlns:a16="http://schemas.microsoft.com/office/drawing/2014/main" id="{27DDC8FE-2786-E94B-B072-98E92449A12A}"/>
                </a:ext>
              </a:extLst>
            </p:cNvPr>
            <p:cNvSpPr>
              <a:spLocks noChangeArrowheads="1"/>
            </p:cNvSpPr>
            <p:nvPr/>
          </p:nvSpPr>
          <p:spPr bwMode="auto">
            <a:xfrm>
              <a:off x="7008536"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3"/>
            </a:solidFill>
            <a:ln>
              <a:noFill/>
            </a:ln>
            <a:effectLst/>
          </p:spPr>
          <p:txBody>
            <a:bodyPr wrap="none" anchor="ctr"/>
            <a:lstStyle/>
            <a:p>
              <a:endParaRPr lang="en-US" sz="3265"/>
            </a:p>
          </p:txBody>
        </p:sp>
        <p:grpSp>
          <p:nvGrpSpPr>
            <p:cNvPr id="3" name="Group 2">
              <a:extLst>
                <a:ext uri="{FF2B5EF4-FFF2-40B4-BE49-F238E27FC236}">
                  <a16:creationId xmlns:a16="http://schemas.microsoft.com/office/drawing/2014/main" id="{39FBF3F9-16ED-EFC3-B7A4-683B1C88BD9B}"/>
                </a:ext>
              </a:extLst>
            </p:cNvPr>
            <p:cNvGrpSpPr/>
            <p:nvPr/>
          </p:nvGrpSpPr>
          <p:grpSpPr>
            <a:xfrm>
              <a:off x="5183231" y="2232484"/>
              <a:ext cx="3362782" cy="2348820"/>
              <a:chOff x="5183231" y="2232484"/>
              <a:chExt cx="3362782" cy="2348820"/>
            </a:xfrm>
          </p:grpSpPr>
          <p:sp>
            <p:nvSpPr>
              <p:cNvPr id="8" name="Freeform 242">
                <a:extLst>
                  <a:ext uri="{FF2B5EF4-FFF2-40B4-BE49-F238E27FC236}">
                    <a16:creationId xmlns:a16="http://schemas.microsoft.com/office/drawing/2014/main" id="{DED7E158-29E8-CE41-8B3C-82965AAC2373}"/>
                  </a:ext>
                </a:extLst>
              </p:cNvPr>
              <p:cNvSpPr>
                <a:spLocks noChangeArrowheads="1"/>
              </p:cNvSpPr>
              <p:nvPr/>
            </p:nvSpPr>
            <p:spPr bwMode="auto">
              <a:xfrm>
                <a:off x="5183231"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rgbClr val="F58573"/>
                  </a:gs>
                  <a:gs pos="100000">
                    <a:schemeClr val="accent3"/>
                  </a:gs>
                </a:gsLst>
                <a:lin ang="0" scaled="0"/>
              </a:gradFill>
              <a:ln>
                <a:noFill/>
              </a:ln>
              <a:effectLst/>
            </p:spPr>
            <p:txBody>
              <a:bodyPr wrap="none" anchor="ctr"/>
              <a:lstStyle/>
              <a:p>
                <a:endParaRPr lang="en-US" sz="3265"/>
              </a:p>
            </p:txBody>
          </p:sp>
          <p:sp>
            <p:nvSpPr>
              <p:cNvPr id="30" name="Freeform 10">
                <a:extLst>
                  <a:ext uri="{FF2B5EF4-FFF2-40B4-BE49-F238E27FC236}">
                    <a16:creationId xmlns:a16="http://schemas.microsoft.com/office/drawing/2014/main" id="{1CD3E640-F7D8-184D-9FBB-C46A83BE1A88}"/>
                  </a:ext>
                </a:extLst>
              </p:cNvPr>
              <p:cNvSpPr>
                <a:spLocks noChangeArrowheads="1"/>
              </p:cNvSpPr>
              <p:nvPr/>
            </p:nvSpPr>
            <p:spPr bwMode="auto">
              <a:xfrm>
                <a:off x="5828180"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39" name="Subtitle 2">
                <a:extLst>
                  <a:ext uri="{FF2B5EF4-FFF2-40B4-BE49-F238E27FC236}">
                    <a16:creationId xmlns:a16="http://schemas.microsoft.com/office/drawing/2014/main" id="{36ED2F0D-9E3F-9C4D-AA90-5525FA2E1EF9}"/>
                  </a:ext>
                </a:extLst>
              </p:cNvPr>
              <p:cNvSpPr txBox="1">
                <a:spLocks/>
              </p:cNvSpPr>
              <p:nvPr/>
            </p:nvSpPr>
            <p:spPr>
              <a:xfrm>
                <a:off x="6550051" y="3867582"/>
                <a:ext cx="1995962" cy="713722"/>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2018 to 2020 hospitalization inpatient and outpatient data</a:t>
                </a:r>
              </a:p>
            </p:txBody>
          </p:sp>
          <p:sp>
            <p:nvSpPr>
              <p:cNvPr id="40" name="TextBox 39">
                <a:extLst>
                  <a:ext uri="{FF2B5EF4-FFF2-40B4-BE49-F238E27FC236}">
                    <a16:creationId xmlns:a16="http://schemas.microsoft.com/office/drawing/2014/main" id="{6AB2E198-0875-4249-BF2F-7AFF6031C357}"/>
                  </a:ext>
                </a:extLst>
              </p:cNvPr>
              <p:cNvSpPr txBox="1"/>
              <p:nvPr/>
            </p:nvSpPr>
            <p:spPr>
              <a:xfrm>
                <a:off x="6667023" y="3284229"/>
                <a:ext cx="1762021" cy="584775"/>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PHASE THREE</a:t>
                </a:r>
              </a:p>
              <a:p>
                <a:pPr algn="ctr"/>
                <a:r>
                  <a:rPr lang="en-US" sz="1600" b="1" dirty="0">
                    <a:solidFill>
                      <a:schemeClr val="tx2"/>
                    </a:solidFill>
                    <a:latin typeface="Poppins"/>
                    <a:ea typeface="League Spartan" charset="0"/>
                    <a:cs typeface="Poppins"/>
                  </a:rPr>
                  <a:t>(October 2022)</a:t>
                </a:r>
              </a:p>
            </p:txBody>
          </p:sp>
          <p:sp>
            <p:nvSpPr>
              <p:cNvPr id="46" name="TextBox 45">
                <a:extLst>
                  <a:ext uri="{FF2B5EF4-FFF2-40B4-BE49-F238E27FC236}">
                    <a16:creationId xmlns:a16="http://schemas.microsoft.com/office/drawing/2014/main" id="{65E5520B-1954-6B40-B1F8-A6C02DDCDBE3}"/>
                  </a:ext>
                </a:extLst>
              </p:cNvPr>
              <p:cNvSpPr txBox="1"/>
              <p:nvPr/>
            </p:nvSpPr>
            <p:spPr>
              <a:xfrm>
                <a:off x="7214448" y="2232484"/>
                <a:ext cx="667170" cy="553998"/>
              </a:xfrm>
              <a:prstGeom prst="rect">
                <a:avLst/>
              </a:prstGeom>
              <a:noFill/>
            </p:spPr>
            <p:txBody>
              <a:bodyPr wrap="none" rtlCol="0" anchor="ctr">
                <a:spAutoFit/>
              </a:bodyPr>
              <a:lstStyle/>
              <a:p>
                <a:pPr algn="ctr"/>
                <a:r>
                  <a:rPr lang="en-US" sz="3000" b="1">
                    <a:solidFill>
                      <a:schemeClr val="accent3"/>
                    </a:solidFill>
                    <a:latin typeface="Poppins" pitchFamily="2" charset="77"/>
                    <a:cs typeface="Poppins" pitchFamily="2" charset="77"/>
                  </a:rPr>
                  <a:t>03</a:t>
                </a:r>
              </a:p>
            </p:txBody>
          </p:sp>
        </p:grpSp>
      </p:grpSp>
      <p:grpSp>
        <p:nvGrpSpPr>
          <p:cNvPr id="5" name="Group 4">
            <a:extLst>
              <a:ext uri="{FF2B5EF4-FFF2-40B4-BE49-F238E27FC236}">
                <a16:creationId xmlns:a16="http://schemas.microsoft.com/office/drawing/2014/main" id="{605A8AB5-71C4-21C6-73EE-ADC4A190CB1F}"/>
              </a:ext>
            </a:extLst>
          </p:cNvPr>
          <p:cNvGrpSpPr/>
          <p:nvPr/>
        </p:nvGrpSpPr>
        <p:grpSpPr>
          <a:xfrm>
            <a:off x="8083064" y="1969736"/>
            <a:ext cx="3366278" cy="2380735"/>
            <a:chOff x="8083064" y="1969736"/>
            <a:chExt cx="3366278" cy="2380735"/>
          </a:xfrm>
        </p:grpSpPr>
        <p:sp>
          <p:nvSpPr>
            <p:cNvPr id="9" name="Freeform 9">
              <a:extLst>
                <a:ext uri="{FF2B5EF4-FFF2-40B4-BE49-F238E27FC236}">
                  <a16:creationId xmlns:a16="http://schemas.microsoft.com/office/drawing/2014/main" id="{1E6B62ED-E62F-AC40-99E4-C5A79B594837}"/>
                </a:ext>
              </a:extLst>
            </p:cNvPr>
            <p:cNvSpPr>
              <a:spLocks noChangeArrowheads="1"/>
            </p:cNvSpPr>
            <p:nvPr/>
          </p:nvSpPr>
          <p:spPr bwMode="auto">
            <a:xfrm>
              <a:off x="8731877"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4 w 862"/>
                <a:gd name="T9" fmla="*/ 89 h 534"/>
                <a:gd name="T10" fmla="*/ 424 w 862"/>
                <a:gd name="T11" fmla="*/ 89 h 534"/>
                <a:gd name="T12" fmla="*/ 463 w 862"/>
                <a:gd name="T13" fmla="*/ 50 h 534"/>
                <a:gd name="T14" fmla="*/ 463 w 862"/>
                <a:gd name="T15" fmla="*/ 50 h 534"/>
                <a:gd name="T16" fmla="*/ 524 w 862"/>
                <a:gd name="T17" fmla="*/ 17 h 534"/>
                <a:gd name="T18" fmla="*/ 838 w 862"/>
                <a:gd name="T19" fmla="*/ 232 h 534"/>
                <a:gd name="T20" fmla="*/ 838 w 862"/>
                <a:gd name="T21" fmla="*/ 232 h 534"/>
                <a:gd name="T22" fmla="*/ 838 w 862"/>
                <a:gd name="T23" fmla="*/ 300 h 534"/>
                <a:gd name="T24" fmla="*/ 524 w 862"/>
                <a:gd name="T25" fmla="*/ 515 h 534"/>
                <a:gd name="T26" fmla="*/ 524 w 862"/>
                <a:gd name="T27" fmla="*/ 515 h 534"/>
                <a:gd name="T28" fmla="*/ 463 w 862"/>
                <a:gd name="T29" fmla="*/ 483 h 534"/>
                <a:gd name="T30" fmla="*/ 463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9" y="89"/>
                    <a:pt x="41" y="89"/>
                  </a:cubicBezTo>
                  <a:lnTo>
                    <a:pt x="424" y="89"/>
                  </a:lnTo>
                  <a:lnTo>
                    <a:pt x="424" y="89"/>
                  </a:lnTo>
                  <a:cubicBezTo>
                    <a:pt x="445" y="89"/>
                    <a:pt x="463" y="72"/>
                    <a:pt x="463" y="50"/>
                  </a:cubicBezTo>
                  <a:lnTo>
                    <a:pt x="463" y="50"/>
                  </a:lnTo>
                  <a:cubicBezTo>
                    <a:pt x="463" y="19"/>
                    <a:pt x="498" y="0"/>
                    <a:pt x="524" y="17"/>
                  </a:cubicBezTo>
                  <a:lnTo>
                    <a:pt x="838" y="232"/>
                  </a:lnTo>
                  <a:lnTo>
                    <a:pt x="838" y="232"/>
                  </a:lnTo>
                  <a:cubicBezTo>
                    <a:pt x="861" y="249"/>
                    <a:pt x="861" y="284"/>
                    <a:pt x="838" y="300"/>
                  </a:cubicBezTo>
                  <a:lnTo>
                    <a:pt x="524" y="515"/>
                  </a:lnTo>
                  <a:lnTo>
                    <a:pt x="524" y="515"/>
                  </a:lnTo>
                  <a:cubicBezTo>
                    <a:pt x="498" y="533"/>
                    <a:pt x="463" y="514"/>
                    <a:pt x="463" y="483"/>
                  </a:cubicBezTo>
                  <a:lnTo>
                    <a:pt x="463" y="483"/>
                  </a:lnTo>
                  <a:cubicBezTo>
                    <a:pt x="463" y="461"/>
                    <a:pt x="445" y="444"/>
                    <a:pt x="424" y="444"/>
                  </a:cubicBezTo>
                  <a:lnTo>
                    <a:pt x="41" y="444"/>
                  </a:lnTo>
                  <a:lnTo>
                    <a:pt x="41" y="444"/>
                  </a:lnTo>
                  <a:cubicBezTo>
                    <a:pt x="19"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27" name="Freeform 242">
              <a:extLst>
                <a:ext uri="{FF2B5EF4-FFF2-40B4-BE49-F238E27FC236}">
                  <a16:creationId xmlns:a16="http://schemas.microsoft.com/office/drawing/2014/main" id="{B4E48D49-7713-A447-9B37-1A6F4AC468D8}"/>
                </a:ext>
              </a:extLst>
            </p:cNvPr>
            <p:cNvSpPr>
              <a:spLocks noChangeArrowheads="1"/>
            </p:cNvSpPr>
            <p:nvPr/>
          </p:nvSpPr>
          <p:spPr bwMode="auto">
            <a:xfrm>
              <a:off x="8083064"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chemeClr val="accent3"/>
                </a:gs>
                <a:gs pos="100000">
                  <a:srgbClr val="EF4A23"/>
                </a:gs>
              </a:gsLst>
              <a:lin ang="0" scaled="0"/>
            </a:gradFill>
            <a:ln>
              <a:noFill/>
            </a:ln>
            <a:effectLst/>
          </p:spPr>
          <p:txBody>
            <a:bodyPr wrap="none" anchor="ctr"/>
            <a:lstStyle/>
            <a:p>
              <a:endParaRPr lang="en-US" sz="3265"/>
            </a:p>
          </p:txBody>
        </p:sp>
        <p:sp>
          <p:nvSpPr>
            <p:cNvPr id="28" name="Freeform 235">
              <a:extLst>
                <a:ext uri="{FF2B5EF4-FFF2-40B4-BE49-F238E27FC236}">
                  <a16:creationId xmlns:a16="http://schemas.microsoft.com/office/drawing/2014/main" id="{F27C32CF-EF99-B541-AA42-F88C0D93ED41}"/>
                </a:ext>
              </a:extLst>
            </p:cNvPr>
            <p:cNvSpPr>
              <a:spLocks noChangeArrowheads="1"/>
            </p:cNvSpPr>
            <p:nvPr/>
          </p:nvSpPr>
          <p:spPr bwMode="auto">
            <a:xfrm>
              <a:off x="9911865"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rgbClr val="EF4A23"/>
            </a:solidFill>
            <a:ln>
              <a:noFill/>
            </a:ln>
            <a:effectLst/>
          </p:spPr>
          <p:txBody>
            <a:bodyPr wrap="none" anchor="ctr"/>
            <a:lstStyle/>
            <a:p>
              <a:endParaRPr lang="en-US" sz="3265">
                <a:solidFill>
                  <a:srgbClr val="EF4A23"/>
                </a:solidFill>
              </a:endParaRPr>
            </a:p>
          </p:txBody>
        </p:sp>
        <p:sp>
          <p:nvSpPr>
            <p:cNvPr id="42" name="Subtitle 2">
              <a:extLst>
                <a:ext uri="{FF2B5EF4-FFF2-40B4-BE49-F238E27FC236}">
                  <a16:creationId xmlns:a16="http://schemas.microsoft.com/office/drawing/2014/main" id="{87627FBE-48B4-DB49-B7DC-8705E41D7DE4}"/>
                </a:ext>
              </a:extLst>
            </p:cNvPr>
            <p:cNvSpPr txBox="1">
              <a:spLocks/>
            </p:cNvSpPr>
            <p:nvPr/>
          </p:nvSpPr>
          <p:spPr>
            <a:xfrm>
              <a:off x="9453380" y="3867582"/>
              <a:ext cx="1995962" cy="48288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2022 Suburban Cook County Health Survey data</a:t>
              </a:r>
            </a:p>
          </p:txBody>
        </p:sp>
        <p:sp>
          <p:nvSpPr>
            <p:cNvPr id="43" name="TextBox 42">
              <a:extLst>
                <a:ext uri="{FF2B5EF4-FFF2-40B4-BE49-F238E27FC236}">
                  <a16:creationId xmlns:a16="http://schemas.microsoft.com/office/drawing/2014/main" id="{6FA8A77B-F856-D742-B30A-640188F5BF7B}"/>
                </a:ext>
              </a:extLst>
            </p:cNvPr>
            <p:cNvSpPr txBox="1"/>
            <p:nvPr/>
          </p:nvSpPr>
          <p:spPr>
            <a:xfrm>
              <a:off x="9728247" y="3284229"/>
              <a:ext cx="1446229" cy="584775"/>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PHASE FOUR</a:t>
              </a:r>
            </a:p>
            <a:p>
              <a:pPr algn="ctr"/>
              <a:r>
                <a:rPr lang="en-US" sz="1600" b="1">
                  <a:solidFill>
                    <a:schemeClr val="tx2"/>
                  </a:solidFill>
                  <a:latin typeface="Poppins" pitchFamily="2" charset="77"/>
                  <a:ea typeface="League Spartan" charset="0"/>
                  <a:cs typeface="Poppins" pitchFamily="2" charset="77"/>
                </a:rPr>
                <a:t>(April 2023)</a:t>
              </a:r>
            </a:p>
          </p:txBody>
        </p:sp>
        <p:sp>
          <p:nvSpPr>
            <p:cNvPr id="47" name="TextBox 46">
              <a:extLst>
                <a:ext uri="{FF2B5EF4-FFF2-40B4-BE49-F238E27FC236}">
                  <a16:creationId xmlns:a16="http://schemas.microsoft.com/office/drawing/2014/main" id="{59F449F0-9A81-4A4A-B657-BC94419570DF}"/>
                </a:ext>
              </a:extLst>
            </p:cNvPr>
            <p:cNvSpPr txBox="1"/>
            <p:nvPr/>
          </p:nvSpPr>
          <p:spPr>
            <a:xfrm>
              <a:off x="10104150" y="2232484"/>
              <a:ext cx="694422" cy="553998"/>
            </a:xfrm>
            <a:prstGeom prst="rect">
              <a:avLst/>
            </a:prstGeom>
            <a:noFill/>
          </p:spPr>
          <p:txBody>
            <a:bodyPr wrap="none" rtlCol="0" anchor="ctr">
              <a:spAutoFit/>
            </a:bodyPr>
            <a:lstStyle/>
            <a:p>
              <a:pPr algn="ctr"/>
              <a:r>
                <a:rPr lang="en-US" sz="3000" b="1">
                  <a:solidFill>
                    <a:srgbClr val="EF4A23"/>
                  </a:solidFill>
                  <a:latin typeface="Poppins" pitchFamily="2" charset="77"/>
                  <a:cs typeface="Poppins" pitchFamily="2" charset="77"/>
                </a:rPr>
                <a:t>04</a:t>
              </a:r>
            </a:p>
          </p:txBody>
        </p:sp>
      </p:grpSp>
      <p:sp>
        <p:nvSpPr>
          <p:cNvPr id="26" name="TextBox 25">
            <a:extLst>
              <a:ext uri="{FF2B5EF4-FFF2-40B4-BE49-F238E27FC236}">
                <a16:creationId xmlns:a16="http://schemas.microsoft.com/office/drawing/2014/main" id="{63D7A63E-3928-298B-B873-71553ADAA883}"/>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atlas FIRST YEAR DATA RELEASE TIMELINE</a:t>
            </a:r>
          </a:p>
        </p:txBody>
      </p:sp>
      <p:sp>
        <p:nvSpPr>
          <p:cNvPr id="29" name="TextBox 28">
            <a:extLst>
              <a:ext uri="{FF2B5EF4-FFF2-40B4-BE49-F238E27FC236}">
                <a16:creationId xmlns:a16="http://schemas.microsoft.com/office/drawing/2014/main" id="{1E2DC598-B535-ACCD-F784-3B458ACD1693}"/>
              </a:ext>
            </a:extLst>
          </p:cNvPr>
          <p:cNvSpPr txBox="1"/>
          <p:nvPr/>
        </p:nvSpPr>
        <p:spPr>
          <a:xfrm>
            <a:off x="762000" y="918735"/>
            <a:ext cx="10668000" cy="886781"/>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atlas will be continually updated with the latest public health information for suburban Cook County.</a:t>
            </a:r>
            <a:br>
              <a:rPr lang="en-US" sz="1500" spc="-60" dirty="0">
                <a:latin typeface="Poppins" panose="00000500000000000000" pitchFamily="2" charset="0"/>
                <a:cs typeface="Poppins" panose="00000500000000000000" pitchFamily="2" charset="0"/>
              </a:rPr>
            </a:br>
            <a:r>
              <a:rPr lang="en-US" sz="1500" spc="-60" dirty="0">
                <a:latin typeface="Poppins" panose="00000500000000000000" pitchFamily="2" charset="0"/>
                <a:cs typeface="Poppins" panose="00000500000000000000" pitchFamily="2" charset="0"/>
              </a:rPr>
              <a:t>The rollout of the data over the first year will proceed in four phases. With each phase, the Epi Unit will reach out to other CCDPH units, the county and community-based contacts for data requests and feedback.</a:t>
            </a:r>
          </a:p>
        </p:txBody>
      </p:sp>
    </p:spTree>
    <p:extLst>
      <p:ext uri="{BB962C8B-B14F-4D97-AF65-F5344CB8AC3E}">
        <p14:creationId xmlns:p14="http://schemas.microsoft.com/office/powerpoint/2010/main" val="3414846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8424917-BF7F-4FF8-96C2-7B17C59A5A55}"/>
              </a:ext>
            </a:extLst>
          </p:cNvPr>
          <p:cNvSpPr>
            <a:spLocks noGrp="1"/>
          </p:cNvSpPr>
          <p:nvPr>
            <p:ph type="ctrTitle"/>
          </p:nvPr>
        </p:nvSpPr>
        <p:spPr>
          <a:xfrm>
            <a:off x="654007" y="887202"/>
            <a:ext cx="4985660" cy="1588897"/>
          </a:xfrm>
        </p:spPr>
        <p:txBody>
          <a:bodyPr/>
          <a:lstStyle/>
          <a:p>
            <a:r>
              <a:rPr lang="en-US" dirty="0"/>
              <a:t>Thank You</a:t>
            </a:r>
          </a:p>
        </p:txBody>
      </p:sp>
      <p:sp>
        <p:nvSpPr>
          <p:cNvPr id="4" name="Slide Number Placeholder 3">
            <a:extLst>
              <a:ext uri="{FF2B5EF4-FFF2-40B4-BE49-F238E27FC236}">
                <a16:creationId xmlns:a16="http://schemas.microsoft.com/office/drawing/2014/main" id="{7B89E33F-24B7-4C63-9B26-08663F4229D4}"/>
              </a:ext>
            </a:extLst>
          </p:cNvPr>
          <p:cNvSpPr>
            <a:spLocks noGrp="1"/>
          </p:cNvSpPr>
          <p:nvPr>
            <p:ph type="sldNum" sz="quarter" idx="4294967295"/>
          </p:nvPr>
        </p:nvSpPr>
        <p:spPr>
          <a:xfrm>
            <a:off x="9448800" y="6281738"/>
            <a:ext cx="2743200" cy="365125"/>
          </a:xfrm>
        </p:spPr>
        <p:txBody>
          <a:bodyPr/>
          <a:lstStyle/>
          <a:p>
            <a:fld id="{EAC521D8-0276-7043-A50F-48E286C59F7E}" type="slidenum">
              <a:rPr lang="en-US" smtClean="0"/>
              <a:pPr/>
              <a:t>6</a:t>
            </a:fld>
            <a:endParaRPr lang="en-US" dirty="0"/>
          </a:p>
        </p:txBody>
      </p:sp>
    </p:spTree>
    <p:extLst>
      <p:ext uri="{BB962C8B-B14F-4D97-AF65-F5344CB8AC3E}">
        <p14:creationId xmlns:p14="http://schemas.microsoft.com/office/powerpoint/2010/main" val="2221501365"/>
      </p:ext>
    </p:extLst>
  </p:cSld>
  <p:clrMapOvr>
    <a:masterClrMapping/>
  </p:clrMapOvr>
</p:sld>
</file>

<file path=ppt/theme/theme1.xml><?xml version="1.0" encoding="utf-8"?>
<a:theme xmlns:a="http://schemas.openxmlformats.org/drawingml/2006/main" name="Office Theme">
  <a:themeElements>
    <a:clrScheme name="Custom 3">
      <a:dk1>
        <a:srgbClr val="09233F"/>
      </a:dk1>
      <a:lt1>
        <a:srgbClr val="FFFFFF"/>
      </a:lt1>
      <a:dk2>
        <a:srgbClr val="37C1CC"/>
      </a:dk2>
      <a:lt2>
        <a:srgbClr val="F58374"/>
      </a:lt2>
      <a:accent1>
        <a:srgbClr val="009BA6"/>
      </a:accent1>
      <a:accent2>
        <a:srgbClr val="EF4A23"/>
      </a:accent2>
      <a:accent3>
        <a:srgbClr val="A3DFE5"/>
      </a:accent3>
      <a:accent4>
        <a:srgbClr val="FBC1BA"/>
      </a:accent4>
      <a:accent5>
        <a:srgbClr val="DBDCDB"/>
      </a:accent5>
      <a:accent6>
        <a:srgbClr val="EBECEB"/>
      </a:accent6>
      <a:hlink>
        <a:srgbClr val="21B6C0"/>
      </a:hlink>
      <a:folHlink>
        <a:srgbClr val="21B6C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SB Content White">
  <a:themeElements>
    <a:clrScheme name="Sugar-Sweetened Beverages">
      <a:dk1>
        <a:srgbClr val="152249"/>
      </a:dk1>
      <a:lt1>
        <a:sysClr val="window" lastClr="FFFFFF"/>
      </a:lt1>
      <a:dk2>
        <a:srgbClr val="222C61"/>
      </a:dk2>
      <a:lt2>
        <a:srgbClr val="EEECE1"/>
      </a:lt2>
      <a:accent1>
        <a:srgbClr val="00818D"/>
      </a:accent1>
      <a:accent2>
        <a:srgbClr val="001E61"/>
      </a:accent2>
      <a:accent3>
        <a:srgbClr val="B0D15C"/>
      </a:accent3>
      <a:accent4>
        <a:srgbClr val="00ACC8"/>
      </a:accent4>
      <a:accent5>
        <a:srgbClr val="77C38B"/>
      </a:accent5>
      <a:accent6>
        <a:srgbClr val="7FD5CC"/>
      </a:accent6>
      <a:hlink>
        <a:srgbClr val="0000FF"/>
      </a:hlink>
      <a:folHlink>
        <a:srgbClr val="800080"/>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120376</TotalTime>
  <Words>753</Words>
  <Application>Microsoft Office PowerPoint</Application>
  <PresentationFormat>Widescreen</PresentationFormat>
  <Paragraphs>89</Paragraphs>
  <Slides>6</Slides>
  <Notes>5</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6</vt:i4>
      </vt:variant>
    </vt:vector>
  </HeadingPairs>
  <TitlesOfParts>
    <vt:vector size="19" baseType="lpstr">
      <vt:lpstr>Bebas Neue</vt:lpstr>
      <vt:lpstr>Brandon Grotesque Bold</vt:lpstr>
      <vt:lpstr>Georgia</vt:lpstr>
      <vt:lpstr>Wingdings</vt:lpstr>
      <vt:lpstr>Lato Light</vt:lpstr>
      <vt:lpstr>Merriweather</vt:lpstr>
      <vt:lpstr>brandon_grotesquebold</vt:lpstr>
      <vt:lpstr>Arial Black</vt:lpstr>
      <vt:lpstr>Calibri</vt:lpstr>
      <vt:lpstr>Arial</vt:lpstr>
      <vt:lpstr>Poppins</vt:lpstr>
      <vt:lpstr>Office Theme</vt:lpstr>
      <vt:lpstr>SSB Content White</vt:lpstr>
      <vt:lpstr>Suburban Cook County Health Atlas Design and Deployment </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Microsoft Office User</dc:creator>
  <cp:lastModifiedBy>Smith, Christopher</cp:lastModifiedBy>
  <cp:revision>1470</cp:revision>
  <cp:lastPrinted>2019-10-24T11:35:50Z</cp:lastPrinted>
  <dcterms:created xsi:type="dcterms:W3CDTF">2018-09-25T21:50:21Z</dcterms:created>
  <dcterms:modified xsi:type="dcterms:W3CDTF">2022-07-08T13:54:56Z</dcterms:modified>
</cp:coreProperties>
</file>